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8" r:id="rId12"/>
    <p:sldId id="282" r:id="rId13"/>
    <p:sldId id="283" r:id="rId14"/>
    <p:sldId id="284" r:id="rId15"/>
    <p:sldId id="285" r:id="rId16"/>
    <p:sldId id="286" r:id="rId17"/>
    <p:sldId id="287" r:id="rId18"/>
    <p:sldId id="288" r:id="rId19"/>
    <p:sldId id="270" r:id="rId20"/>
    <p:sldId id="266" r:id="rId21"/>
    <p:sldId id="281" r:id="rId22"/>
    <p:sldId id="271" r:id="rId23"/>
    <p:sldId id="289" r:id="rId24"/>
    <p:sldId id="278" r:id="rId25"/>
    <p:sldId id="280" r:id="rId26"/>
    <p:sldId id="290" r:id="rId27"/>
    <p:sldId id="291" r:id="rId28"/>
    <p:sldId id="292" r:id="rId29"/>
    <p:sldId id="293" r:id="rId30"/>
    <p:sldId id="274" r:id="rId31"/>
    <p:sldId id="275" r:id="rId32"/>
    <p:sldId id="276" r:id="rId33"/>
    <p:sldId id="277" r:id="rId34"/>
    <p:sldId id="272" r:id="rId35"/>
    <p:sldId id="294" r:id="rId36"/>
    <p:sldId id="295" r:id="rId37"/>
    <p:sldId id="296" r:id="rId38"/>
    <p:sldId id="297" r:id="rId39"/>
    <p:sldId id="298" r:id="rId40"/>
    <p:sldId id="300" r:id="rId41"/>
    <p:sldId id="299" r:id="rId42"/>
    <p:sldId id="301" r:id="rId43"/>
    <p:sldId id="302" r:id="rId44"/>
    <p:sldId id="27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032" y="-19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A50B83-A503-49C5-8C51-52D1234C075D}" type="datetimeFigureOut">
              <a:rPr lang="en-US" smtClean="0"/>
              <a:pPr/>
              <a:t>10/23/2012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45DC70-F3A9-45E6-B897-82F24562F40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45DC70-F3A9-45E6-B897-82F24562F40B}"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45DC70-F3A9-45E6-B897-82F24562F40B}"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FE31D56-418B-45AA-895F-8AA4302389D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31D56-418B-45AA-895F-8AA4302389D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31D56-418B-45AA-895F-8AA4302389D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31D56-418B-45AA-895F-8AA4302389D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31D56-418B-45AA-895F-8AA4302389D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E31D56-418B-45AA-895F-8AA4302389D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E31D56-418B-45AA-895F-8AA4302389D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8" name="Slide Number Placeholder 7"/>
          <p:cNvSpPr>
            <a:spLocks noGrp="1"/>
          </p:cNvSpPr>
          <p:nvPr>
            <p:ph type="sldNum" sz="quarter" idx="11"/>
          </p:nvPr>
        </p:nvSpPr>
        <p:spPr/>
        <p:txBody>
          <a:bodyPr/>
          <a:lstStyle/>
          <a:p>
            <a:fld id="{2FE31D56-418B-45AA-895F-8AA4302389D5}"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E31D56-418B-45AA-895F-8AA4302389D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9171B04-2B2A-472D-BE60-BA829805A42E}" type="datetimeFigureOut">
              <a:rPr lang="en-US" smtClean="0"/>
              <a:pPr/>
              <a:t>10/23/2012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2FE31D56-418B-45AA-895F-8AA4302389D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39171B04-2B2A-472D-BE60-BA829805A42E}" type="datetimeFigureOut">
              <a:rPr lang="en-US" smtClean="0"/>
              <a:pPr/>
              <a:t>10/23/2012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E31D56-418B-45AA-895F-8AA4302389D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39171B04-2B2A-472D-BE60-BA829805A42E}" type="datetimeFigureOut">
              <a:rPr lang="en-US" smtClean="0"/>
              <a:pPr/>
              <a:t>10/23/2012</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2FE31D56-418B-45AA-895F-8AA4302389D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gamingcentrum.com/wpcontent/uploads/2012/04/crysis42412-2.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developer.amd.com/media/gpu_assets/Isidoro-ShadowMapping.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fabiensanglard.net/shadowmapping/index.php"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developer.amd.com/media/gpu_assets/Isidoro-ShadowMapping.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eveloper.amd.com/media/gpu_assets/Isidoro-ShadowMapping.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eveloper.amd.com/media/gpu_assets/Isidoro-ShadowMapping.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eveloper.amd.com/media/gpu_assets/Isidoro-ShadowMapping.pdf"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upload.wikimedia.org/wikipedia/commons/8/83/Ray_trace_diagram.sv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cg.tuwien.ac.at/~scherzer/files/papers/LispSM_survey.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sop.inria.fr/reves/Basilic/2002/SD02/PerspectiveShadowMaps.pdf"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se.chalmers.se/~uffe/SIGGRAPH2012CourseNotes.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gamma.cs.unc.edu/LOGPSM/"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research\TOG07\presentation\warpSM.avi" TargetMode="External"/><Relationship Id="rId1" Type="http://schemas.openxmlformats.org/officeDocument/2006/relationships/video" Target="file:///C:\research\TOG07\presentation\warp.avi" TargetMode="External"/><Relationship Id="rId6" Type="http://schemas.openxmlformats.org/officeDocument/2006/relationships/hyperlink" Target="http://gamma.cs.unc.edu/LOGPSM/"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gamma.cs.unc.edu/LOGPS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gamma.cs.unc.edu/LOGPS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cse.chalmers.se/~uffe/SIGGRAPH2012CourseNotes.pdf"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msdn.microsoft.com/en-us/library/windows/desktop/ee416307(v=vs.85).aspx"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http.developer.nvidia.com/GPUGems3/gpugems3_ch10.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visual-computing.intel-research.net/art/publications/sdsm/sampleDistributionShadowMaps_SIGGRAPH2010_notes.pdf"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http.developer.nvidia.com/GPUGems/gpugems_ch11.html"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hyperlink" Target="http://developer.amd.com/media/gpu_assets/Isidoro-ShadowMapping.pdf"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hyperlink" Target="http://graphics.stanford.edu/~mdfisher/Shadows.html"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graphics.stanford.edu/~mdfisher/Shadows.html" TargetMode="External"/><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hyperlink" Target="http://http.developer.nvidia.com/GPUGems3/gpugems3_ch08.html" TargetMode="Externa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http.download.nvidia.com/developer/presentations/2006/gdc/2006-GDC-Variance-Shadow-Maps.pdf"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pixelstoomany.wordpress.com/category/shadows/light-bleeding/"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developer.download.nvidia.com/presentations/2008/GDC/GDC08_SoftShadowMapping.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File:Doom3shadows.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hyperlink" Target="http://www.sonic.net/~surdules/articles/cg_shadowvolumes/index.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http.developer.nvidia.com/GPUGems3/gpugems3_ch11.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geforce.com/Active/en_US/shared/images/guides/bf3-tweak/41_Shadows_Low.jpg"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5600" y="381000"/>
            <a:ext cx="3657600" cy="1295400"/>
          </a:xfrm>
        </p:spPr>
        <p:txBody>
          <a:bodyPr>
            <a:noAutofit/>
          </a:bodyPr>
          <a:lstStyle/>
          <a:p>
            <a:pPr algn="l"/>
            <a:r>
              <a:rPr lang="en-US" sz="5400" dirty="0" smtClean="0"/>
              <a:t>Shadows </a:t>
            </a:r>
            <a:endParaRPr lang="en-US" sz="5400" dirty="0"/>
          </a:p>
        </p:txBody>
      </p:sp>
      <p:sp>
        <p:nvSpPr>
          <p:cNvPr id="3" name="Subtitle 2"/>
          <p:cNvSpPr>
            <a:spLocks noGrp="1"/>
          </p:cNvSpPr>
          <p:nvPr>
            <p:ph type="subTitle" idx="1"/>
          </p:nvPr>
        </p:nvSpPr>
        <p:spPr>
          <a:xfrm>
            <a:off x="2971800" y="1143000"/>
            <a:ext cx="2798298" cy="401812"/>
          </a:xfrm>
        </p:spPr>
        <p:txBody>
          <a:bodyPr/>
          <a:lstStyle/>
          <a:p>
            <a:r>
              <a:rPr lang="en-US" dirty="0" smtClean="0"/>
              <a:t>For real-time rendering</a:t>
            </a:r>
            <a:endParaRPr lang="en-US" dirty="0"/>
          </a:p>
        </p:txBody>
      </p:sp>
      <p:pic>
        <p:nvPicPr>
          <p:cNvPr id="13314" name="Picture 2" descr="http://www.gamingcentrum.com/wp-content/uploads/2012/04/crysis42412-2.jpg"/>
          <p:cNvPicPr>
            <a:picLocks noChangeAspect="1" noChangeArrowheads="1"/>
          </p:cNvPicPr>
          <p:nvPr/>
        </p:nvPicPr>
        <p:blipFill>
          <a:blip r:embed="rId3" cstate="print"/>
          <a:srcRect/>
          <a:stretch>
            <a:fillRect/>
          </a:stretch>
        </p:blipFill>
        <p:spPr bwMode="auto">
          <a:xfrm>
            <a:off x="990600" y="2286000"/>
            <a:ext cx="7357533" cy="4138613"/>
          </a:xfrm>
          <a:prstGeom prst="rect">
            <a:avLst/>
          </a:prstGeom>
          <a:noFill/>
        </p:spPr>
      </p:pic>
      <p:sp>
        <p:nvSpPr>
          <p:cNvPr id="7" name="Rectangle 6"/>
          <p:cNvSpPr/>
          <p:nvPr/>
        </p:nvSpPr>
        <p:spPr>
          <a:xfrm>
            <a:off x="0" y="6581001"/>
            <a:ext cx="7010400" cy="276999"/>
          </a:xfrm>
          <a:prstGeom prst="rect">
            <a:avLst/>
          </a:prstGeom>
        </p:spPr>
        <p:txBody>
          <a:bodyPr wrap="square">
            <a:spAutoFit/>
          </a:bodyPr>
          <a:lstStyle/>
          <a:p>
            <a:r>
              <a:rPr lang="en-US" sz="1200" dirty="0" err="1" smtClean="0"/>
              <a:t>Crysis</a:t>
            </a:r>
            <a:r>
              <a:rPr lang="en-US" sz="1200" dirty="0" smtClean="0"/>
              <a:t> 3 screenshot - </a:t>
            </a:r>
            <a:r>
              <a:rPr lang="en-US" sz="1200" dirty="0" smtClean="0">
                <a:hlinkClick r:id="rId4"/>
              </a:rPr>
              <a:t>http://www.gamingcentrum.com/wpcontent/uploads/2012/04/crysis42412-2.jpg</a:t>
            </a:r>
            <a:endParaRPr lang="en-US" sz="1200" dirty="0"/>
          </a:p>
        </p:txBody>
      </p:sp>
      <p:sp>
        <p:nvSpPr>
          <p:cNvPr id="6" name="Subtitle 2"/>
          <p:cNvSpPr txBox="1">
            <a:spLocks/>
          </p:cNvSpPr>
          <p:nvPr/>
        </p:nvSpPr>
        <p:spPr>
          <a:xfrm>
            <a:off x="2992902" y="1600200"/>
            <a:ext cx="2798298" cy="401812"/>
          </a:xfrm>
          <a:prstGeom prst="rect">
            <a:avLst/>
          </a:prstGeom>
        </p:spPr>
        <p:txBody>
          <a:bodyPr vert="horz" tIns="0" rIns="45720" bIns="0" anchor="b">
            <a:normAutofit/>
          </a:bodyPr>
          <a:lstStyle/>
          <a:p>
            <a:pPr marL="0" marR="0" lvl="0" indent="0"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US" dirty="0" smtClean="0">
                <a:solidFill>
                  <a:srgbClr val="FFC000"/>
                </a:solidFill>
              </a:rPr>
              <a:t>Sean Lilley</a:t>
            </a:r>
            <a:endParaRPr kumimoji="0" lang="en-US" b="0" i="0" u="none" strike="noStrike" kern="1200" cap="none" spc="0" normalizeH="0" baseline="0" noProof="0" dirty="0">
              <a:ln>
                <a:noFill/>
              </a:ln>
              <a:solidFill>
                <a:srgbClr val="FFC000"/>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Basic Approach</a:t>
            </a:r>
            <a:endParaRPr lang="en-US" dirty="0"/>
          </a:p>
        </p:txBody>
      </p:sp>
      <p:sp>
        <p:nvSpPr>
          <p:cNvPr id="3" name="Content Placeholder 2"/>
          <p:cNvSpPr>
            <a:spLocks noGrp="1"/>
          </p:cNvSpPr>
          <p:nvPr>
            <p:ph idx="1"/>
          </p:nvPr>
        </p:nvSpPr>
        <p:spPr/>
        <p:txBody>
          <a:bodyPr>
            <a:normAutofit/>
          </a:bodyPr>
          <a:lstStyle/>
          <a:p>
            <a:r>
              <a:rPr lang="en-US" sz="2400" dirty="0" smtClean="0"/>
              <a:t>Render the scene from the light’s point of view.</a:t>
            </a:r>
          </a:p>
          <a:p>
            <a:pPr lvl="1"/>
            <a:r>
              <a:rPr lang="en-US" sz="1600" dirty="0" smtClean="0"/>
              <a:t>Treat the light like a camera.</a:t>
            </a:r>
          </a:p>
          <a:p>
            <a:pPr lvl="1"/>
            <a:r>
              <a:rPr lang="en-US" sz="1600" dirty="0" smtClean="0"/>
              <a:t>Render to a depth texture to create the shadow map.</a:t>
            </a:r>
          </a:p>
          <a:p>
            <a:r>
              <a:rPr lang="en-US" sz="2400" dirty="0" smtClean="0"/>
              <a:t>Render the scene from the camera’s point of view.</a:t>
            </a:r>
          </a:p>
          <a:p>
            <a:pPr lvl="1"/>
            <a:r>
              <a:rPr lang="en-US" sz="1600" dirty="0" smtClean="0"/>
              <a:t>Transform each vertex from world space to light </a:t>
            </a:r>
            <a:r>
              <a:rPr lang="en-US" sz="1600" dirty="0" smtClean="0"/>
              <a:t>space in vertex shader.</a:t>
            </a:r>
            <a:endParaRPr lang="en-US" sz="1600" dirty="0" smtClean="0"/>
          </a:p>
          <a:p>
            <a:pPr lvl="1"/>
            <a:r>
              <a:rPr lang="en-US" sz="1600" dirty="0" smtClean="0"/>
              <a:t>Send light space position to fragment shader.</a:t>
            </a:r>
          </a:p>
          <a:p>
            <a:pPr lvl="1"/>
            <a:r>
              <a:rPr lang="en-US" sz="1600" dirty="0" smtClean="0"/>
              <a:t>Compare the depth of the fragment to the depth stored in the shadow map. If the depth is greater, it is shadowed.</a:t>
            </a:r>
          </a:p>
        </p:txBody>
      </p:sp>
      <p:pic>
        <p:nvPicPr>
          <p:cNvPr id="23554" name="Picture 2"/>
          <p:cNvPicPr>
            <a:picLocks noChangeAspect="1" noChangeArrowheads="1"/>
          </p:cNvPicPr>
          <p:nvPr/>
        </p:nvPicPr>
        <p:blipFill>
          <a:blip r:embed="rId2" cstate="print"/>
          <a:srcRect/>
          <a:stretch>
            <a:fillRect/>
          </a:stretch>
        </p:blipFill>
        <p:spPr bwMode="auto">
          <a:xfrm>
            <a:off x="5867400" y="4419600"/>
            <a:ext cx="2404229" cy="1990725"/>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1981200" y="4343400"/>
            <a:ext cx="2209800" cy="2150785"/>
          </a:xfrm>
          <a:prstGeom prst="rect">
            <a:avLst/>
          </a:prstGeom>
          <a:noFill/>
          <a:ln w="9525">
            <a:noFill/>
            <a:miter lim="800000"/>
            <a:headEnd/>
            <a:tailEnd/>
          </a:ln>
        </p:spPr>
      </p:pic>
      <p:sp>
        <p:nvSpPr>
          <p:cNvPr id="6" name="TextBox 5"/>
          <p:cNvSpPr txBox="1"/>
          <p:nvPr/>
        </p:nvSpPr>
        <p:spPr>
          <a:xfrm>
            <a:off x="685800" y="5029200"/>
            <a:ext cx="1218603" cy="307777"/>
          </a:xfrm>
          <a:prstGeom prst="rect">
            <a:avLst/>
          </a:prstGeom>
          <a:noFill/>
        </p:spPr>
        <p:txBody>
          <a:bodyPr wrap="none" rtlCol="0">
            <a:spAutoFit/>
          </a:bodyPr>
          <a:lstStyle/>
          <a:p>
            <a:r>
              <a:rPr lang="en-US" sz="1400" dirty="0" smtClean="0">
                <a:solidFill>
                  <a:srgbClr val="FFC000"/>
                </a:solidFill>
              </a:rPr>
              <a:t>Light frustum</a:t>
            </a:r>
            <a:endParaRPr lang="en-US" sz="1400" dirty="0">
              <a:solidFill>
                <a:srgbClr val="FFC000"/>
              </a:solidFill>
            </a:endParaRPr>
          </a:p>
        </p:txBody>
      </p:sp>
      <p:sp>
        <p:nvSpPr>
          <p:cNvPr id="7" name="TextBox 6"/>
          <p:cNvSpPr txBox="1"/>
          <p:nvPr/>
        </p:nvSpPr>
        <p:spPr>
          <a:xfrm>
            <a:off x="4572000" y="5029200"/>
            <a:ext cx="1229824" cy="307777"/>
          </a:xfrm>
          <a:prstGeom prst="rect">
            <a:avLst/>
          </a:prstGeom>
          <a:noFill/>
        </p:spPr>
        <p:txBody>
          <a:bodyPr wrap="none" rtlCol="0">
            <a:spAutoFit/>
          </a:bodyPr>
          <a:lstStyle/>
          <a:p>
            <a:r>
              <a:rPr lang="en-US" sz="1400" dirty="0" smtClean="0">
                <a:solidFill>
                  <a:srgbClr val="FFC000"/>
                </a:solidFill>
              </a:rPr>
              <a:t>Shadow Map</a:t>
            </a:r>
            <a:endParaRPr lang="en-US" sz="1400" dirty="0">
              <a:solidFill>
                <a:srgbClr val="FFC000"/>
              </a:solidFill>
            </a:endParaRPr>
          </a:p>
        </p:txBody>
      </p:sp>
      <p:sp>
        <p:nvSpPr>
          <p:cNvPr id="8" name="Rectangle 7"/>
          <p:cNvSpPr/>
          <p:nvPr/>
        </p:nvSpPr>
        <p:spPr>
          <a:xfrm>
            <a:off x="0" y="6581001"/>
            <a:ext cx="6172200" cy="276999"/>
          </a:xfrm>
          <a:prstGeom prst="rect">
            <a:avLst/>
          </a:prstGeom>
        </p:spPr>
        <p:txBody>
          <a:bodyPr wrap="square">
            <a:spAutoFit/>
          </a:bodyPr>
          <a:lstStyle/>
          <a:p>
            <a:r>
              <a:rPr lang="en-US" sz="1200" dirty="0" smtClean="0">
                <a:hlinkClick r:id="rId4"/>
              </a:rPr>
              <a:t>http://developer.amd.com/media/gpu_assets/Isidoro-ShadowMapping.pdf</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Light Types</a:t>
            </a:r>
            <a:endParaRPr lang="en-US" sz="4800" dirty="0"/>
          </a:p>
        </p:txBody>
      </p:sp>
      <p:sp>
        <p:nvSpPr>
          <p:cNvPr id="3" name="Content Placeholder 2"/>
          <p:cNvSpPr>
            <a:spLocks noGrp="1"/>
          </p:cNvSpPr>
          <p:nvPr>
            <p:ph idx="1"/>
          </p:nvPr>
        </p:nvSpPr>
        <p:spPr>
          <a:xfrm>
            <a:off x="457200" y="1600200"/>
            <a:ext cx="7848600" cy="4525963"/>
          </a:xfrm>
        </p:spPr>
        <p:txBody>
          <a:bodyPr/>
          <a:lstStyle/>
          <a:p>
            <a:r>
              <a:rPr lang="en-US" sz="2400" dirty="0" smtClean="0"/>
              <a:t>Directional light (sun) – use orthographic projection</a:t>
            </a:r>
          </a:p>
          <a:p>
            <a:r>
              <a:rPr lang="en-US" sz="2400" dirty="0" smtClean="0"/>
              <a:t>Spot light – use perspective projection</a:t>
            </a:r>
          </a:p>
          <a:p>
            <a:r>
              <a:rPr lang="en-US" sz="2400" dirty="0" smtClean="0"/>
              <a:t>Point light – like spot light, but requires an </a:t>
            </a:r>
            <a:r>
              <a:rPr lang="en-US" sz="2400" dirty="0" err="1" smtClean="0"/>
              <a:t>omnidirectional</a:t>
            </a:r>
            <a:r>
              <a:rPr lang="en-US" sz="2400" dirty="0" smtClean="0"/>
              <a:t> shadow map.</a:t>
            </a:r>
          </a:p>
          <a:p>
            <a:pPr lvl="1"/>
            <a:r>
              <a:rPr lang="en-US" sz="1800" dirty="0" smtClean="0"/>
              <a:t>Create six light frustums and render to a cube map inside the geometry shader.</a:t>
            </a:r>
          </a:p>
          <a:p>
            <a:r>
              <a:rPr lang="en-US" sz="2200" dirty="0" smtClean="0"/>
              <a:t>Shadow mapping is expensive; usually only one light source casts shadows in a standard video game.</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Shadow Mapping Problems</a:t>
            </a:r>
            <a:endParaRPr lang="en-US" dirty="0"/>
          </a:p>
        </p:txBody>
      </p:sp>
      <p:sp>
        <p:nvSpPr>
          <p:cNvPr id="3" name="Content Placeholder 2"/>
          <p:cNvSpPr>
            <a:spLocks noGrp="1"/>
          </p:cNvSpPr>
          <p:nvPr>
            <p:ph idx="1"/>
          </p:nvPr>
        </p:nvSpPr>
        <p:spPr/>
        <p:txBody>
          <a:bodyPr/>
          <a:lstStyle/>
          <a:p>
            <a:r>
              <a:rPr lang="en-US" dirty="0" smtClean="0"/>
              <a:t>Projective </a:t>
            </a:r>
            <a:r>
              <a:rPr lang="en-US" dirty="0" smtClean="0"/>
              <a:t>Aliasing</a:t>
            </a:r>
          </a:p>
          <a:p>
            <a:r>
              <a:rPr lang="en-US" dirty="0" smtClean="0"/>
              <a:t>Perspective </a:t>
            </a:r>
            <a:r>
              <a:rPr lang="en-US" dirty="0" smtClean="0"/>
              <a:t>Aliasing</a:t>
            </a:r>
          </a:p>
          <a:p>
            <a:r>
              <a:rPr lang="en-US" dirty="0" smtClean="0"/>
              <a:t>Texture Resolution Limits</a:t>
            </a:r>
          </a:p>
          <a:p>
            <a:pPr>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Projective Aliasing</a:t>
            </a:r>
            <a:endParaRPr lang="en-US" dirty="0"/>
          </a:p>
        </p:txBody>
      </p:sp>
      <p:sp>
        <p:nvSpPr>
          <p:cNvPr id="3" name="Content Placeholder 2"/>
          <p:cNvSpPr>
            <a:spLocks noGrp="1"/>
          </p:cNvSpPr>
          <p:nvPr>
            <p:ph idx="1"/>
          </p:nvPr>
        </p:nvSpPr>
        <p:spPr/>
        <p:txBody>
          <a:bodyPr>
            <a:normAutofit/>
          </a:bodyPr>
          <a:lstStyle/>
          <a:p>
            <a:r>
              <a:rPr lang="en-US" sz="2200" dirty="0" smtClean="0"/>
              <a:t>Occurs when the </a:t>
            </a:r>
            <a:r>
              <a:rPr lang="en-US" sz="2200" dirty="0" smtClean="0"/>
              <a:t>slope</a:t>
            </a:r>
            <a:r>
              <a:rPr lang="en-US" sz="2200" dirty="0" smtClean="0"/>
              <a:t> </a:t>
            </a:r>
            <a:r>
              <a:rPr lang="en-US" sz="2200" dirty="0" smtClean="0"/>
              <a:t>of the geometry </a:t>
            </a:r>
            <a:r>
              <a:rPr lang="en-US" sz="2200" dirty="0" smtClean="0"/>
              <a:t>is parallel </a:t>
            </a:r>
            <a:r>
              <a:rPr lang="en-US" sz="2200" dirty="0" smtClean="0"/>
              <a:t>to the light </a:t>
            </a:r>
            <a:r>
              <a:rPr lang="en-US" sz="2200" dirty="0" smtClean="0"/>
              <a:t>direction</a:t>
            </a:r>
          </a:p>
          <a:p>
            <a:pPr lvl="1"/>
            <a:r>
              <a:rPr lang="en-US" sz="1800" dirty="0" smtClean="0"/>
              <a:t>Best case: overhead light, flat floor</a:t>
            </a:r>
            <a:endParaRPr lang="en-US" sz="1800" dirty="0" smtClean="0"/>
          </a:p>
          <a:p>
            <a:pPr lvl="1"/>
            <a:r>
              <a:rPr lang="en-US" sz="1800" dirty="0" smtClean="0"/>
              <a:t>Worst case: overhead light, straight walls</a:t>
            </a:r>
          </a:p>
          <a:p>
            <a:r>
              <a:rPr lang="en-US" sz="2200" dirty="0" smtClean="0"/>
              <a:t>Depth buffer precision, shadow map resolution, and float comparisons cause problems even for best case.</a:t>
            </a:r>
          </a:p>
          <a:p>
            <a:pPr lvl="1"/>
            <a:r>
              <a:rPr lang="en-US" sz="1800" dirty="0" smtClean="0"/>
              <a:t>Called z-fighting</a:t>
            </a:r>
            <a:endParaRPr lang="en-US" sz="1800" dirty="0"/>
          </a:p>
        </p:txBody>
      </p:sp>
      <p:pic>
        <p:nvPicPr>
          <p:cNvPr id="3075" name="Picture 3"/>
          <p:cNvPicPr>
            <a:picLocks noChangeAspect="1" noChangeArrowheads="1"/>
          </p:cNvPicPr>
          <p:nvPr/>
        </p:nvPicPr>
        <p:blipFill>
          <a:blip r:embed="rId2" cstate="print"/>
          <a:srcRect/>
          <a:stretch>
            <a:fillRect/>
          </a:stretch>
        </p:blipFill>
        <p:spPr bwMode="auto">
          <a:xfrm>
            <a:off x="4648200" y="4183834"/>
            <a:ext cx="3048000" cy="2289578"/>
          </a:xfrm>
          <a:prstGeom prst="rect">
            <a:avLst/>
          </a:prstGeom>
          <a:noFill/>
          <a:ln w="9525">
            <a:noFill/>
            <a:miter lim="800000"/>
            <a:headEnd/>
            <a:tailEnd/>
          </a:ln>
        </p:spPr>
      </p:pic>
      <p:sp>
        <p:nvSpPr>
          <p:cNvPr id="6" name="Rectangle 5"/>
          <p:cNvSpPr/>
          <p:nvPr/>
        </p:nvSpPr>
        <p:spPr>
          <a:xfrm>
            <a:off x="0" y="6581001"/>
            <a:ext cx="6553200" cy="276999"/>
          </a:xfrm>
          <a:prstGeom prst="rect">
            <a:avLst/>
          </a:prstGeom>
        </p:spPr>
        <p:txBody>
          <a:bodyPr wrap="square">
            <a:spAutoFit/>
          </a:bodyPr>
          <a:lstStyle/>
          <a:p>
            <a:r>
              <a:rPr lang="en-US" sz="1200" dirty="0" smtClean="0">
                <a:hlinkClick r:id="rId3"/>
              </a:rPr>
              <a:t>http://fabiensanglard.net/shadowmapping/index.php</a:t>
            </a:r>
            <a:endParaRPr lang="en-US" sz="1200" dirty="0"/>
          </a:p>
        </p:txBody>
      </p:sp>
      <p:pic>
        <p:nvPicPr>
          <p:cNvPr id="1027" name="Picture 3"/>
          <p:cNvPicPr>
            <a:picLocks noChangeAspect="1" noChangeArrowheads="1"/>
          </p:cNvPicPr>
          <p:nvPr/>
        </p:nvPicPr>
        <p:blipFill>
          <a:blip r:embed="rId4" cstate="print"/>
          <a:srcRect/>
          <a:stretch>
            <a:fillRect/>
          </a:stretch>
        </p:blipFill>
        <p:spPr bwMode="auto">
          <a:xfrm>
            <a:off x="1066800" y="4183834"/>
            <a:ext cx="3048000" cy="2293166"/>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Projective Aliasing</a:t>
            </a:r>
            <a:endParaRPr lang="en-US" dirty="0"/>
          </a:p>
        </p:txBody>
      </p:sp>
      <p:sp>
        <p:nvSpPr>
          <p:cNvPr id="5" name="Content Placeholder 4"/>
          <p:cNvSpPr>
            <a:spLocks noGrp="1"/>
          </p:cNvSpPr>
          <p:nvPr>
            <p:ph idx="1"/>
          </p:nvPr>
        </p:nvSpPr>
        <p:spPr/>
        <p:txBody>
          <a:bodyPr/>
          <a:lstStyle/>
          <a:p>
            <a:r>
              <a:rPr lang="en-US" dirty="0" smtClean="0"/>
              <a:t>Seriously affects the side of the circle</a:t>
            </a:r>
          </a:p>
          <a:p>
            <a:endParaRPr lang="en-US" dirty="0"/>
          </a:p>
        </p:txBody>
      </p:sp>
      <p:pic>
        <p:nvPicPr>
          <p:cNvPr id="2050" name="Picture 2" descr="C:\Users\Sean\Desktop\bias_none.png"/>
          <p:cNvPicPr>
            <a:picLocks noChangeAspect="1" noChangeArrowheads="1"/>
          </p:cNvPicPr>
          <p:nvPr/>
        </p:nvPicPr>
        <p:blipFill>
          <a:blip r:embed="rId2" cstate="print"/>
          <a:srcRect/>
          <a:stretch>
            <a:fillRect/>
          </a:stretch>
        </p:blipFill>
        <p:spPr bwMode="auto">
          <a:xfrm>
            <a:off x="1066800" y="2667000"/>
            <a:ext cx="6818313" cy="3609975"/>
          </a:xfrm>
          <a:prstGeom prst="rect">
            <a:avLst/>
          </a:prstGeom>
          <a:noFill/>
        </p:spPr>
      </p:pic>
      <p:sp>
        <p:nvSpPr>
          <p:cNvPr id="7" name="Rectangle 6"/>
          <p:cNvSpPr/>
          <p:nvPr/>
        </p:nvSpPr>
        <p:spPr>
          <a:xfrm>
            <a:off x="0" y="6581001"/>
            <a:ext cx="7924800" cy="276999"/>
          </a:xfrm>
          <a:prstGeom prst="rect">
            <a:avLst/>
          </a:prstGeom>
        </p:spPr>
        <p:txBody>
          <a:bodyPr wrap="square">
            <a:spAutoFit/>
          </a:bodyPr>
          <a:lstStyle/>
          <a:p>
            <a:r>
              <a:rPr lang="en-US" sz="1200" dirty="0" smtClean="0"/>
              <a:t>Modified from: </a:t>
            </a:r>
            <a:r>
              <a:rPr lang="en-US" sz="1200" dirty="0" smtClean="0">
                <a:hlinkClick r:id="rId3"/>
              </a:rPr>
              <a:t>http</a:t>
            </a:r>
            <a:r>
              <a:rPr lang="en-US" sz="1200" dirty="0" smtClean="0">
                <a:hlinkClick r:id="rId3"/>
              </a:rPr>
              <a:t>://</a:t>
            </a:r>
            <a:r>
              <a:rPr lang="en-US" sz="1200" dirty="0" smtClean="0">
                <a:hlinkClick r:id="rId3"/>
              </a:rPr>
              <a:t>developer.amd.com/media/gpu_assets/Isidoro-ShadowMapping.pdf</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Bias</a:t>
            </a:r>
            <a:endParaRPr lang="en-US" dirty="0"/>
          </a:p>
        </p:txBody>
      </p:sp>
      <p:sp>
        <p:nvSpPr>
          <p:cNvPr id="3" name="Content Placeholder 2"/>
          <p:cNvSpPr>
            <a:spLocks noGrp="1"/>
          </p:cNvSpPr>
          <p:nvPr>
            <p:ph idx="1"/>
          </p:nvPr>
        </p:nvSpPr>
        <p:spPr>
          <a:xfrm>
            <a:off x="457200" y="1295400"/>
            <a:ext cx="7848600" cy="4525963"/>
          </a:xfrm>
        </p:spPr>
        <p:txBody>
          <a:bodyPr/>
          <a:lstStyle/>
          <a:p>
            <a:r>
              <a:rPr lang="en-US" dirty="0" smtClean="0"/>
              <a:t>Apply a constant depth bias</a:t>
            </a:r>
          </a:p>
          <a:p>
            <a:pPr lvl="1"/>
            <a:r>
              <a:rPr lang="en-US" sz="2000" dirty="0" smtClean="0"/>
              <a:t>During light pass, push depths slightly deeper</a:t>
            </a:r>
          </a:p>
          <a:p>
            <a:pPr lvl="1"/>
            <a:r>
              <a:rPr lang="en-US" sz="2000" dirty="0" smtClean="0"/>
              <a:t>Now depth comparison test will succeed in best case</a:t>
            </a:r>
          </a:p>
          <a:p>
            <a:pPr lvl="1"/>
            <a:r>
              <a:rPr lang="en-US" sz="2000" dirty="0" smtClean="0"/>
              <a:t>Still problematic in worst case</a:t>
            </a:r>
            <a:endParaRPr lang="en-US" sz="2000" dirty="0"/>
          </a:p>
        </p:txBody>
      </p:sp>
      <p:pic>
        <p:nvPicPr>
          <p:cNvPr id="3074" name="Picture 2" descr="C:\Users\Sean\Desktop\bias_constant.PNG"/>
          <p:cNvPicPr>
            <a:picLocks noChangeAspect="1" noChangeArrowheads="1"/>
          </p:cNvPicPr>
          <p:nvPr/>
        </p:nvPicPr>
        <p:blipFill>
          <a:blip r:embed="rId2" cstate="print"/>
          <a:srcRect/>
          <a:stretch>
            <a:fillRect/>
          </a:stretch>
        </p:blipFill>
        <p:spPr bwMode="auto">
          <a:xfrm>
            <a:off x="1447800" y="3200400"/>
            <a:ext cx="5810857" cy="3076575"/>
          </a:xfrm>
          <a:prstGeom prst="rect">
            <a:avLst/>
          </a:prstGeom>
          <a:noFill/>
        </p:spPr>
      </p:pic>
      <p:sp>
        <p:nvSpPr>
          <p:cNvPr id="5" name="Rectangle 4"/>
          <p:cNvSpPr/>
          <p:nvPr/>
        </p:nvSpPr>
        <p:spPr>
          <a:xfrm>
            <a:off x="0" y="6581001"/>
            <a:ext cx="7924800" cy="276999"/>
          </a:xfrm>
          <a:prstGeom prst="rect">
            <a:avLst/>
          </a:prstGeom>
        </p:spPr>
        <p:txBody>
          <a:bodyPr wrap="square">
            <a:spAutoFit/>
          </a:bodyPr>
          <a:lstStyle/>
          <a:p>
            <a:r>
              <a:rPr lang="en-US" sz="1200" dirty="0" smtClean="0"/>
              <a:t>Modified from: </a:t>
            </a:r>
            <a:r>
              <a:rPr lang="en-US" sz="1200" dirty="0" smtClean="0">
                <a:hlinkClick r:id="rId3"/>
              </a:rPr>
              <a:t>http</a:t>
            </a:r>
            <a:r>
              <a:rPr lang="en-US" sz="1200" dirty="0" smtClean="0">
                <a:hlinkClick r:id="rId3"/>
              </a:rPr>
              <a:t>://</a:t>
            </a:r>
            <a:r>
              <a:rPr lang="en-US" sz="1200" dirty="0" smtClean="0">
                <a:hlinkClick r:id="rId3"/>
              </a:rPr>
              <a:t>developer.amd.com/media/gpu_assets/Isidoro-ShadowMapping.pdf</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Bias</a:t>
            </a:r>
            <a:endParaRPr lang="en-US" dirty="0"/>
          </a:p>
        </p:txBody>
      </p:sp>
      <p:sp>
        <p:nvSpPr>
          <p:cNvPr id="3" name="Content Placeholder 2"/>
          <p:cNvSpPr>
            <a:spLocks noGrp="1"/>
          </p:cNvSpPr>
          <p:nvPr>
            <p:ph idx="1"/>
          </p:nvPr>
        </p:nvSpPr>
        <p:spPr>
          <a:xfrm>
            <a:off x="457200" y="1600200"/>
            <a:ext cx="7772400" cy="4525963"/>
          </a:xfrm>
        </p:spPr>
        <p:txBody>
          <a:bodyPr/>
          <a:lstStyle/>
          <a:p>
            <a:r>
              <a:rPr lang="en-US" dirty="0" smtClean="0"/>
              <a:t>Too little depth bias causes z-fighting</a:t>
            </a:r>
          </a:p>
          <a:p>
            <a:r>
              <a:rPr lang="en-US" dirty="0" smtClean="0"/>
              <a:t>Too much depth bias causes light leaking</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457200" y="3048000"/>
            <a:ext cx="8103641" cy="3276600"/>
          </a:xfrm>
          <a:prstGeom prst="rect">
            <a:avLst/>
          </a:prstGeom>
          <a:noFill/>
          <a:ln w="9525">
            <a:noFill/>
            <a:miter lim="800000"/>
            <a:headEnd/>
            <a:tailEnd/>
          </a:ln>
        </p:spPr>
      </p:pic>
      <p:sp>
        <p:nvSpPr>
          <p:cNvPr id="6" name="Rectangle 5"/>
          <p:cNvSpPr/>
          <p:nvPr/>
        </p:nvSpPr>
        <p:spPr>
          <a:xfrm>
            <a:off x="0" y="6581001"/>
            <a:ext cx="7239000" cy="276999"/>
          </a:xfrm>
          <a:prstGeom prst="rect">
            <a:avLst/>
          </a:prstGeom>
        </p:spPr>
        <p:txBody>
          <a:bodyPr wrap="square">
            <a:spAutoFit/>
          </a:bodyPr>
          <a:lstStyle/>
          <a:p>
            <a:r>
              <a:rPr lang="en-US" sz="1200" dirty="0" smtClean="0">
                <a:hlinkClick r:id="rId3"/>
              </a:rPr>
              <a:t>http://developer.amd.com/media/gpu_assets/Isidoro-ShadowMapping.pdf</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Bias</a:t>
            </a:r>
            <a:endParaRPr lang="en-US" dirty="0"/>
          </a:p>
        </p:txBody>
      </p:sp>
      <p:sp>
        <p:nvSpPr>
          <p:cNvPr id="3" name="Content Placeholder 2"/>
          <p:cNvSpPr>
            <a:spLocks noGrp="1"/>
          </p:cNvSpPr>
          <p:nvPr>
            <p:ph idx="1"/>
          </p:nvPr>
        </p:nvSpPr>
        <p:spPr>
          <a:xfrm>
            <a:off x="457200" y="1600200"/>
            <a:ext cx="8305800" cy="4525963"/>
          </a:xfrm>
        </p:spPr>
        <p:txBody>
          <a:bodyPr/>
          <a:lstStyle/>
          <a:p>
            <a:r>
              <a:rPr lang="en-US" dirty="0" smtClean="0"/>
              <a:t>Bias should be dependent on triangle slope</a:t>
            </a:r>
            <a:endParaRPr lang="en-US" sz="2000" dirty="0" smtClean="0"/>
          </a:p>
          <a:p>
            <a:pPr lvl="1"/>
            <a:endParaRPr lang="en-US" dirty="0" smtClean="0"/>
          </a:p>
          <a:p>
            <a:pPr lvl="1"/>
            <a:endParaRPr lang="en-US" dirty="0" smtClean="0"/>
          </a:p>
          <a:p>
            <a:pPr lvl="1"/>
            <a:endParaRPr lang="en-US" dirty="0"/>
          </a:p>
        </p:txBody>
      </p:sp>
      <p:pic>
        <p:nvPicPr>
          <p:cNvPr id="5122" name="Picture 2" descr="C:\Users\Sean\Desktop\bias_slope.png"/>
          <p:cNvPicPr>
            <a:picLocks noChangeAspect="1" noChangeArrowheads="1"/>
          </p:cNvPicPr>
          <p:nvPr/>
        </p:nvPicPr>
        <p:blipFill>
          <a:blip r:embed="rId2" cstate="print"/>
          <a:srcRect/>
          <a:stretch>
            <a:fillRect/>
          </a:stretch>
        </p:blipFill>
        <p:spPr bwMode="auto">
          <a:xfrm>
            <a:off x="1143000" y="2743200"/>
            <a:ext cx="6818313" cy="3609975"/>
          </a:xfrm>
          <a:prstGeom prst="rect">
            <a:avLst/>
          </a:prstGeom>
          <a:noFill/>
        </p:spPr>
      </p:pic>
      <p:sp>
        <p:nvSpPr>
          <p:cNvPr id="5" name="Rectangle 4"/>
          <p:cNvSpPr/>
          <p:nvPr/>
        </p:nvSpPr>
        <p:spPr>
          <a:xfrm>
            <a:off x="0" y="6581001"/>
            <a:ext cx="7924800" cy="276999"/>
          </a:xfrm>
          <a:prstGeom prst="rect">
            <a:avLst/>
          </a:prstGeom>
        </p:spPr>
        <p:txBody>
          <a:bodyPr wrap="square">
            <a:spAutoFit/>
          </a:bodyPr>
          <a:lstStyle/>
          <a:p>
            <a:r>
              <a:rPr lang="en-US" sz="1200" dirty="0" smtClean="0"/>
              <a:t>Modified from: </a:t>
            </a:r>
            <a:r>
              <a:rPr lang="en-US" sz="1200" dirty="0" smtClean="0">
                <a:hlinkClick r:id="rId3"/>
              </a:rPr>
              <a:t>http</a:t>
            </a:r>
            <a:r>
              <a:rPr lang="en-US" sz="1200" dirty="0" smtClean="0">
                <a:hlinkClick r:id="rId3"/>
              </a:rPr>
              <a:t>://</a:t>
            </a:r>
            <a:r>
              <a:rPr lang="en-US" sz="1200" dirty="0" smtClean="0">
                <a:hlinkClick r:id="rId3"/>
              </a:rPr>
              <a:t>developer.amd.com/media/gpu_assets/Isidoro-ShadowMapping.pdf</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Bias</a:t>
            </a:r>
            <a:endParaRPr lang="en-US" dirty="0"/>
          </a:p>
        </p:txBody>
      </p:sp>
      <p:sp>
        <p:nvSpPr>
          <p:cNvPr id="3" name="Content Placeholder 2"/>
          <p:cNvSpPr>
            <a:spLocks noGrp="1"/>
          </p:cNvSpPr>
          <p:nvPr>
            <p:ph idx="1"/>
          </p:nvPr>
        </p:nvSpPr>
        <p:spPr/>
        <p:txBody>
          <a:bodyPr/>
          <a:lstStyle/>
          <a:p>
            <a:r>
              <a:rPr lang="en-US" dirty="0" smtClean="0"/>
              <a:t>Use screen space </a:t>
            </a:r>
            <a:r>
              <a:rPr lang="en-US" dirty="0" smtClean="0"/>
              <a:t>derivatives, which are calculated </a:t>
            </a:r>
            <a:r>
              <a:rPr lang="en-US" dirty="0" smtClean="0"/>
              <a:t>by hardware.</a:t>
            </a:r>
          </a:p>
          <a:p>
            <a:pPr lvl="1"/>
            <a:r>
              <a:rPr lang="en-US" dirty="0" err="1" smtClean="0"/>
              <a:t>glPolygonOffset</a:t>
            </a:r>
            <a:r>
              <a:rPr lang="en-US" dirty="0" smtClean="0"/>
              <a:t> automatically calculates bias using screen space derivatives.</a:t>
            </a:r>
          </a:p>
          <a:p>
            <a:pPr lvl="2"/>
            <a:r>
              <a:rPr lang="en-US" sz="1800" dirty="0" smtClean="0"/>
              <a:t>Takes a constant parameter and a slope-scaling parameter</a:t>
            </a:r>
          </a:p>
          <a:p>
            <a:pPr lvl="2"/>
            <a:r>
              <a:rPr lang="en-US" sz="1800" dirty="0" smtClean="0"/>
              <a:t>Still need to tweak parameters for particular </a:t>
            </a:r>
            <a:r>
              <a:rPr lang="en-US" sz="1800" dirty="0" smtClean="0"/>
              <a:t>scenes</a:t>
            </a:r>
          </a:p>
          <a:p>
            <a:pPr lvl="1"/>
            <a:r>
              <a:rPr lang="en-US" dirty="0" smtClean="0"/>
              <a:t>Use GLSL commands </a:t>
            </a:r>
            <a:r>
              <a:rPr lang="en-US" dirty="0" err="1" smtClean="0"/>
              <a:t>dFdx</a:t>
            </a:r>
            <a:r>
              <a:rPr lang="en-US" dirty="0" smtClean="0"/>
              <a:t> and </a:t>
            </a:r>
            <a:r>
              <a:rPr lang="en-US" dirty="0" err="1" smtClean="0"/>
              <a:t>dFdy</a:t>
            </a:r>
            <a:r>
              <a:rPr lang="en-US" dirty="0" smtClean="0"/>
              <a:t> to convert screen space neighbor pixels to light-space slopes</a:t>
            </a:r>
          </a:p>
          <a:p>
            <a:pPr lvl="2"/>
            <a:r>
              <a:rPr lang="en-US" sz="1800" dirty="0" smtClean="0"/>
              <a:t>More involved and computationally expensive</a:t>
            </a:r>
            <a:endParaRPr lang="en-US" sz="1800" dirty="0" smtClean="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smtClean="0"/>
              <a:t>Improvements</a:t>
            </a:r>
            <a:endParaRPr lang="en-US" dirty="0"/>
          </a:p>
        </p:txBody>
      </p:sp>
      <p:sp>
        <p:nvSpPr>
          <p:cNvPr id="3" name="Content Placeholder 2"/>
          <p:cNvSpPr>
            <a:spLocks noGrp="1"/>
          </p:cNvSpPr>
          <p:nvPr>
            <p:ph idx="1"/>
          </p:nvPr>
        </p:nvSpPr>
        <p:spPr/>
        <p:txBody>
          <a:bodyPr/>
          <a:lstStyle/>
          <a:p>
            <a:r>
              <a:rPr lang="en-US" dirty="0" smtClean="0"/>
              <a:t>Increase precision of depth buffer. </a:t>
            </a:r>
          </a:p>
          <a:p>
            <a:pPr lvl="1"/>
            <a:r>
              <a:rPr lang="en-US" sz="1800" dirty="0" smtClean="0"/>
              <a:t>GL_DEPTH_COMPONENT16</a:t>
            </a:r>
          </a:p>
          <a:p>
            <a:pPr lvl="1"/>
            <a:r>
              <a:rPr lang="en-US" sz="1800" dirty="0" smtClean="0"/>
              <a:t>GL_DEPTH_COMPONENT24</a:t>
            </a:r>
          </a:p>
          <a:p>
            <a:pPr lvl="1"/>
            <a:r>
              <a:rPr lang="en-US" sz="1800" dirty="0" smtClean="0"/>
              <a:t>GL_DEPTH_COMPONENT32F</a:t>
            </a:r>
          </a:p>
          <a:p>
            <a:r>
              <a:rPr lang="en-US" sz="2200" dirty="0" smtClean="0"/>
              <a:t>Fit near and far plane of light frustum to fit the </a:t>
            </a:r>
            <a:r>
              <a:rPr lang="en-US" sz="2200" dirty="0" smtClean="0"/>
              <a:t>scene</a:t>
            </a:r>
          </a:p>
          <a:p>
            <a:r>
              <a:rPr lang="en-US" sz="2200" dirty="0" smtClean="0"/>
              <a:t>Increase shadow map resolution if possible</a:t>
            </a:r>
            <a:endParaRPr lang="en-US" sz="2200" dirty="0" smtClean="0"/>
          </a:p>
          <a:p>
            <a:r>
              <a:rPr lang="en-US" sz="2200" dirty="0" err="1" smtClean="0"/>
              <a:t>Linearize</a:t>
            </a:r>
            <a:r>
              <a:rPr lang="en-US" sz="2200" dirty="0" smtClean="0"/>
              <a:t> depth-buffer.</a:t>
            </a:r>
          </a:p>
          <a:p>
            <a:pPr lvl="1"/>
            <a:r>
              <a:rPr lang="en-US" sz="1800" dirty="0" smtClean="0"/>
              <a:t>The camera may be looking at part of the scene that is far away from the light, so we want the same amount of detail here as close to the light.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Hard shadows</a:t>
            </a:r>
            <a:endParaRPr lang="en-US" dirty="0"/>
          </a:p>
        </p:txBody>
      </p:sp>
      <p:sp>
        <p:nvSpPr>
          <p:cNvPr id="3" name="Content Placeholder 2"/>
          <p:cNvSpPr>
            <a:spLocks noGrp="1"/>
          </p:cNvSpPr>
          <p:nvPr>
            <p:ph idx="1"/>
          </p:nvPr>
        </p:nvSpPr>
        <p:spPr>
          <a:xfrm>
            <a:off x="381000" y="4595018"/>
            <a:ext cx="8763000" cy="4525963"/>
          </a:xfrm>
        </p:spPr>
        <p:txBody>
          <a:bodyPr>
            <a:normAutofit/>
          </a:bodyPr>
          <a:lstStyle/>
          <a:p>
            <a:pPr>
              <a:buNone/>
            </a:pPr>
            <a:r>
              <a:rPr lang="en-US" sz="2400" dirty="0" smtClean="0"/>
              <a:t>Basic ray traced shadows:</a:t>
            </a:r>
          </a:p>
          <a:p>
            <a:r>
              <a:rPr lang="en-US" sz="2000" dirty="0" smtClean="0"/>
              <a:t>Shoot ray from eye</a:t>
            </a:r>
          </a:p>
          <a:p>
            <a:r>
              <a:rPr lang="en-US" sz="2000" dirty="0" smtClean="0"/>
              <a:t>Ray hits a surface </a:t>
            </a:r>
          </a:p>
          <a:p>
            <a:r>
              <a:rPr lang="en-US" sz="2000" dirty="0" smtClean="0"/>
              <a:t>Send shadow ray out to check if the light reaches this point</a:t>
            </a:r>
          </a:p>
          <a:p>
            <a:r>
              <a:rPr lang="en-US" sz="2000" dirty="0" smtClean="0"/>
              <a:t>If the shadow ray is obstructed, then the point is in shadow</a:t>
            </a:r>
          </a:p>
        </p:txBody>
      </p:sp>
      <p:pic>
        <p:nvPicPr>
          <p:cNvPr id="14338" name="Picture 2" descr="http://upload.wikimedia.org/wikipedia/commons/thumb/8/83/Ray_trace_diagram.svg/640px-Ray_trace_diagram.svg.png"/>
          <p:cNvPicPr>
            <a:picLocks noChangeAspect="1" noChangeArrowheads="1"/>
          </p:cNvPicPr>
          <p:nvPr/>
        </p:nvPicPr>
        <p:blipFill>
          <a:blip r:embed="rId2" cstate="print"/>
          <a:srcRect/>
          <a:stretch>
            <a:fillRect/>
          </a:stretch>
        </p:blipFill>
        <p:spPr bwMode="auto">
          <a:xfrm>
            <a:off x="1600200" y="1371600"/>
            <a:ext cx="5752563" cy="3829050"/>
          </a:xfrm>
          <a:prstGeom prst="rect">
            <a:avLst/>
          </a:prstGeom>
          <a:noFill/>
        </p:spPr>
      </p:pic>
      <p:sp>
        <p:nvSpPr>
          <p:cNvPr id="5" name="Rectangle 4"/>
          <p:cNvSpPr/>
          <p:nvPr/>
        </p:nvSpPr>
        <p:spPr>
          <a:xfrm>
            <a:off x="0" y="6581001"/>
            <a:ext cx="5791200" cy="276999"/>
          </a:xfrm>
          <a:prstGeom prst="rect">
            <a:avLst/>
          </a:prstGeom>
        </p:spPr>
        <p:txBody>
          <a:bodyPr wrap="square">
            <a:spAutoFit/>
          </a:bodyPr>
          <a:lstStyle/>
          <a:p>
            <a:r>
              <a:rPr lang="en-US" sz="1200" dirty="0" smtClean="0">
                <a:hlinkClick r:id="rId3"/>
              </a:rPr>
              <a:t>http://upload.wikimedia.org/wikipedia/commons/8/83/Ray_trace_diagram.svg</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Texture Resolution</a:t>
            </a:r>
            <a:endParaRPr lang="en-US" sz="4000" dirty="0"/>
          </a:p>
        </p:txBody>
      </p:sp>
      <p:sp>
        <p:nvSpPr>
          <p:cNvPr id="3" name="Content Placeholder 2"/>
          <p:cNvSpPr>
            <a:spLocks noGrp="1"/>
          </p:cNvSpPr>
          <p:nvPr>
            <p:ph idx="1"/>
          </p:nvPr>
        </p:nvSpPr>
        <p:spPr>
          <a:xfrm>
            <a:off x="457200" y="1447800"/>
            <a:ext cx="8382000" cy="4525963"/>
          </a:xfrm>
        </p:spPr>
        <p:txBody>
          <a:bodyPr/>
          <a:lstStyle/>
          <a:p>
            <a:r>
              <a:rPr lang="en-US" dirty="0" smtClean="0"/>
              <a:t>Quality dependent on texture resolution</a:t>
            </a:r>
          </a:p>
          <a:p>
            <a:pPr lvl="1"/>
            <a:r>
              <a:rPr lang="en-US" sz="2000" dirty="0" smtClean="0"/>
              <a:t>Low res shadow maps produce blocky results</a:t>
            </a:r>
            <a:endParaRPr lang="en-US" sz="1800" dirty="0" smtClean="0"/>
          </a:p>
          <a:p>
            <a:pPr lvl="1"/>
            <a:r>
              <a:rPr lang="en-US" sz="2000" dirty="0" smtClean="0"/>
              <a:t>High res shadow maps look better, but take up a lot of memory</a:t>
            </a:r>
          </a:p>
          <a:p>
            <a:pPr lvl="1"/>
            <a:r>
              <a:rPr lang="en-US" sz="2000" dirty="0" smtClean="0"/>
              <a:t>What if the scene is really large?</a:t>
            </a:r>
          </a:p>
          <a:p>
            <a:pPr lvl="2"/>
            <a:r>
              <a:rPr lang="en-US" sz="1600" dirty="0" smtClean="0"/>
              <a:t>A single texture cannot </a:t>
            </a:r>
            <a:r>
              <a:rPr lang="en-US" sz="1600" dirty="0" smtClean="0"/>
              <a:t>stretch across </a:t>
            </a:r>
            <a:r>
              <a:rPr lang="en-US" sz="1600" dirty="0" smtClean="0"/>
              <a:t>the whole world</a:t>
            </a:r>
          </a:p>
          <a:p>
            <a:pPr lvl="2"/>
            <a:endParaRPr lang="en-US" sz="1800" dirty="0"/>
          </a:p>
        </p:txBody>
      </p:sp>
      <p:pic>
        <p:nvPicPr>
          <p:cNvPr id="24581" name="Picture 5" descr="C:\Users\Sean\Desktop\2048.JPG"/>
          <p:cNvPicPr>
            <a:picLocks noChangeAspect="1" noChangeArrowheads="1"/>
          </p:cNvPicPr>
          <p:nvPr/>
        </p:nvPicPr>
        <p:blipFill>
          <a:blip r:embed="rId2" cstate="print"/>
          <a:srcRect/>
          <a:stretch>
            <a:fillRect/>
          </a:stretch>
        </p:blipFill>
        <p:spPr bwMode="auto">
          <a:xfrm>
            <a:off x="275967" y="3657600"/>
            <a:ext cx="2617281" cy="2438400"/>
          </a:xfrm>
          <a:prstGeom prst="rect">
            <a:avLst/>
          </a:prstGeom>
          <a:noFill/>
        </p:spPr>
      </p:pic>
      <p:pic>
        <p:nvPicPr>
          <p:cNvPr id="24582" name="Picture 6" descr="C:\Users\Sean\Desktop\1024.JPG"/>
          <p:cNvPicPr>
            <a:picLocks noChangeAspect="1" noChangeArrowheads="1"/>
          </p:cNvPicPr>
          <p:nvPr/>
        </p:nvPicPr>
        <p:blipFill>
          <a:blip r:embed="rId3" cstate="print"/>
          <a:srcRect/>
          <a:stretch>
            <a:fillRect/>
          </a:stretch>
        </p:blipFill>
        <p:spPr bwMode="auto">
          <a:xfrm>
            <a:off x="3171567" y="3657600"/>
            <a:ext cx="2619633" cy="2445344"/>
          </a:xfrm>
          <a:prstGeom prst="rect">
            <a:avLst/>
          </a:prstGeom>
          <a:noFill/>
        </p:spPr>
      </p:pic>
      <p:pic>
        <p:nvPicPr>
          <p:cNvPr id="24583" name="Picture 7" descr="C:\Users\Sean\Desktop\512.JPG"/>
          <p:cNvPicPr>
            <a:picLocks noChangeAspect="1" noChangeArrowheads="1"/>
          </p:cNvPicPr>
          <p:nvPr/>
        </p:nvPicPr>
        <p:blipFill>
          <a:blip r:embed="rId4" cstate="print"/>
          <a:srcRect/>
          <a:stretch>
            <a:fillRect/>
          </a:stretch>
        </p:blipFill>
        <p:spPr bwMode="auto">
          <a:xfrm>
            <a:off x="6084661" y="3657600"/>
            <a:ext cx="2602139" cy="2422715"/>
          </a:xfrm>
          <a:prstGeom prst="rect">
            <a:avLst/>
          </a:prstGeom>
          <a:noFill/>
        </p:spPr>
      </p:pic>
      <p:sp>
        <p:nvSpPr>
          <p:cNvPr id="11" name="Rectangle 10"/>
          <p:cNvSpPr/>
          <p:nvPr/>
        </p:nvSpPr>
        <p:spPr>
          <a:xfrm>
            <a:off x="0" y="6581001"/>
            <a:ext cx="5715000" cy="276999"/>
          </a:xfrm>
          <a:prstGeom prst="rect">
            <a:avLst/>
          </a:prstGeom>
        </p:spPr>
        <p:txBody>
          <a:bodyPr wrap="square">
            <a:spAutoFit/>
          </a:bodyPr>
          <a:lstStyle/>
          <a:p>
            <a:r>
              <a:rPr lang="en-US" sz="1200" dirty="0" smtClean="0"/>
              <a:t>Image: personal project</a:t>
            </a:r>
            <a:endParaRPr lang="en-US" sz="1200" dirty="0"/>
          </a:p>
        </p:txBody>
      </p:sp>
      <p:sp>
        <p:nvSpPr>
          <p:cNvPr id="12" name="TextBox 11"/>
          <p:cNvSpPr txBox="1"/>
          <p:nvPr/>
        </p:nvSpPr>
        <p:spPr>
          <a:xfrm>
            <a:off x="990600" y="6172200"/>
            <a:ext cx="1168910" cy="307777"/>
          </a:xfrm>
          <a:prstGeom prst="rect">
            <a:avLst/>
          </a:prstGeom>
          <a:noFill/>
        </p:spPr>
        <p:txBody>
          <a:bodyPr wrap="none" rtlCol="0">
            <a:spAutoFit/>
          </a:bodyPr>
          <a:lstStyle/>
          <a:p>
            <a:r>
              <a:rPr lang="en-US" sz="1400" dirty="0" smtClean="0">
                <a:solidFill>
                  <a:srgbClr val="FFC000"/>
                </a:solidFill>
              </a:rPr>
              <a:t>2048 x 2048</a:t>
            </a:r>
            <a:endParaRPr lang="en-US" sz="1400" dirty="0">
              <a:solidFill>
                <a:srgbClr val="FFC000"/>
              </a:solidFill>
            </a:endParaRPr>
          </a:p>
        </p:txBody>
      </p:sp>
      <p:sp>
        <p:nvSpPr>
          <p:cNvPr id="13" name="TextBox 12"/>
          <p:cNvSpPr txBox="1"/>
          <p:nvPr/>
        </p:nvSpPr>
        <p:spPr>
          <a:xfrm>
            <a:off x="3962400" y="6172200"/>
            <a:ext cx="1168910" cy="307777"/>
          </a:xfrm>
          <a:prstGeom prst="rect">
            <a:avLst/>
          </a:prstGeom>
          <a:noFill/>
        </p:spPr>
        <p:txBody>
          <a:bodyPr wrap="none" rtlCol="0">
            <a:spAutoFit/>
          </a:bodyPr>
          <a:lstStyle/>
          <a:p>
            <a:r>
              <a:rPr lang="en-US" sz="1400" dirty="0" smtClean="0">
                <a:solidFill>
                  <a:srgbClr val="FFC000"/>
                </a:solidFill>
              </a:rPr>
              <a:t>1024 x 1024</a:t>
            </a:r>
            <a:endParaRPr lang="en-US" sz="1400" dirty="0">
              <a:solidFill>
                <a:srgbClr val="FFC000"/>
              </a:solidFill>
            </a:endParaRPr>
          </a:p>
        </p:txBody>
      </p:sp>
      <p:sp>
        <p:nvSpPr>
          <p:cNvPr id="14" name="TextBox 13"/>
          <p:cNvSpPr txBox="1"/>
          <p:nvPr/>
        </p:nvSpPr>
        <p:spPr>
          <a:xfrm>
            <a:off x="6934200" y="6172200"/>
            <a:ext cx="970137" cy="307777"/>
          </a:xfrm>
          <a:prstGeom prst="rect">
            <a:avLst/>
          </a:prstGeom>
          <a:noFill/>
        </p:spPr>
        <p:txBody>
          <a:bodyPr wrap="none" rtlCol="0">
            <a:spAutoFit/>
          </a:bodyPr>
          <a:lstStyle/>
          <a:p>
            <a:r>
              <a:rPr lang="en-US" sz="1400" dirty="0" smtClean="0">
                <a:solidFill>
                  <a:srgbClr val="FFC000"/>
                </a:solidFill>
              </a:rPr>
              <a:t>512 x 512</a:t>
            </a:r>
            <a:endParaRPr lang="en-US" sz="1400" dirty="0">
              <a:solidFill>
                <a:srgbClr val="FFC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Aliasing</a:t>
            </a:r>
            <a:endParaRPr lang="en-US" dirty="0"/>
          </a:p>
        </p:txBody>
      </p:sp>
      <p:sp>
        <p:nvSpPr>
          <p:cNvPr id="3" name="Content Placeholder 2"/>
          <p:cNvSpPr>
            <a:spLocks noGrp="1"/>
          </p:cNvSpPr>
          <p:nvPr>
            <p:ph idx="1"/>
          </p:nvPr>
        </p:nvSpPr>
        <p:spPr/>
        <p:txBody>
          <a:bodyPr/>
          <a:lstStyle/>
          <a:p>
            <a:r>
              <a:rPr lang="en-US" dirty="0" smtClean="0"/>
              <a:t>Size of pixels in view space doesn’t match size of </a:t>
            </a:r>
            <a:r>
              <a:rPr lang="en-US" dirty="0" err="1" smtClean="0"/>
              <a:t>texels</a:t>
            </a:r>
            <a:r>
              <a:rPr lang="en-US" dirty="0" smtClean="0"/>
              <a:t> in shadow map.</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609600" y="2971800"/>
            <a:ext cx="7639050" cy="3009900"/>
          </a:xfrm>
          <a:prstGeom prst="rect">
            <a:avLst/>
          </a:prstGeom>
          <a:noFill/>
          <a:ln w="9525">
            <a:noFill/>
            <a:miter lim="800000"/>
            <a:headEnd/>
            <a:tailEnd/>
          </a:ln>
        </p:spPr>
      </p:pic>
      <p:sp>
        <p:nvSpPr>
          <p:cNvPr id="5" name="Rectangle 4"/>
          <p:cNvSpPr/>
          <p:nvPr/>
        </p:nvSpPr>
        <p:spPr>
          <a:xfrm>
            <a:off x="0" y="6581001"/>
            <a:ext cx="5715000" cy="276999"/>
          </a:xfrm>
          <a:prstGeom prst="rect">
            <a:avLst/>
          </a:prstGeom>
        </p:spPr>
        <p:txBody>
          <a:bodyPr wrap="square">
            <a:spAutoFit/>
          </a:bodyPr>
          <a:lstStyle/>
          <a:p>
            <a:r>
              <a:rPr lang="en-US" sz="1200" dirty="0" smtClean="0">
                <a:hlinkClick r:id="rId4"/>
              </a:rPr>
              <a:t>http://www.cg.tuwien.ac.at/~scherzer/files/papers/LispSM_survey.pdf</a:t>
            </a:r>
            <a:endParaRPr 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Advanced Shadow Mapping </a:t>
            </a:r>
            <a:endParaRPr lang="en-US" dirty="0"/>
          </a:p>
        </p:txBody>
      </p:sp>
      <p:sp>
        <p:nvSpPr>
          <p:cNvPr id="3" name="Content Placeholder 2"/>
          <p:cNvSpPr>
            <a:spLocks noGrp="1"/>
          </p:cNvSpPr>
          <p:nvPr>
            <p:ph idx="1"/>
          </p:nvPr>
        </p:nvSpPr>
        <p:spPr>
          <a:xfrm>
            <a:off x="457200" y="1600200"/>
            <a:ext cx="8077200" cy="5029199"/>
          </a:xfrm>
        </p:spPr>
        <p:txBody>
          <a:bodyPr>
            <a:normAutofit/>
          </a:bodyPr>
          <a:lstStyle/>
          <a:p>
            <a:r>
              <a:rPr lang="en-US" dirty="0" smtClean="0"/>
              <a:t>Want to fix perspective aliasing</a:t>
            </a:r>
          </a:p>
          <a:p>
            <a:pPr lvl="1"/>
            <a:r>
              <a:rPr lang="en-US" dirty="0" smtClean="0"/>
              <a:t>Need more </a:t>
            </a:r>
            <a:r>
              <a:rPr lang="en-US" dirty="0" smtClean="0"/>
              <a:t>detail near the eye, and less detail away from the eye. </a:t>
            </a:r>
            <a:endParaRPr lang="en-US" dirty="0" smtClean="0"/>
          </a:p>
          <a:p>
            <a:r>
              <a:rPr lang="en-US" dirty="0" smtClean="0"/>
              <a:t>Want to handle texture resolution limits</a:t>
            </a:r>
          </a:p>
          <a:p>
            <a:pPr lvl="1"/>
            <a:r>
              <a:rPr lang="en-US" dirty="0" smtClean="0"/>
              <a:t>Maintain </a:t>
            </a:r>
            <a:r>
              <a:rPr lang="en-US" dirty="0" smtClean="0"/>
              <a:t>constant </a:t>
            </a:r>
            <a:r>
              <a:rPr lang="en-US" dirty="0" smtClean="0"/>
              <a:t>texture resolution, </a:t>
            </a:r>
            <a:r>
              <a:rPr lang="en-US" dirty="0" smtClean="0"/>
              <a:t>independent of scene </a:t>
            </a:r>
            <a:r>
              <a:rPr lang="en-US" dirty="0" smtClean="0"/>
              <a:t>size</a:t>
            </a:r>
          </a:p>
          <a:p>
            <a:pPr lvl="1"/>
            <a:r>
              <a:rPr lang="en-US" dirty="0" smtClean="0"/>
              <a:t>Center shadow map around eye</a:t>
            </a:r>
          </a:p>
          <a:p>
            <a:pPr lvl="1"/>
            <a:r>
              <a:rPr lang="en-US" dirty="0" smtClean="0"/>
              <a:t>Shadow map should not cover areas that are out of view</a:t>
            </a:r>
          </a:p>
          <a:p>
            <a:pPr>
              <a:buNone/>
            </a:pPr>
            <a:endParaRPr lang="en-US"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Shadow Mapping </a:t>
            </a:r>
            <a:endParaRPr lang="en-US" dirty="0"/>
          </a:p>
        </p:txBody>
      </p:sp>
      <p:sp>
        <p:nvSpPr>
          <p:cNvPr id="3" name="Content Placeholder 2"/>
          <p:cNvSpPr>
            <a:spLocks noGrp="1"/>
          </p:cNvSpPr>
          <p:nvPr>
            <p:ph idx="1"/>
          </p:nvPr>
        </p:nvSpPr>
        <p:spPr>
          <a:xfrm>
            <a:off x="457200" y="1600200"/>
            <a:ext cx="7924800" cy="4525963"/>
          </a:xfrm>
        </p:spPr>
        <p:txBody>
          <a:bodyPr>
            <a:normAutofit/>
          </a:bodyPr>
          <a:lstStyle/>
          <a:p>
            <a:r>
              <a:rPr lang="en-US" dirty="0" smtClean="0"/>
              <a:t>Solutions</a:t>
            </a:r>
            <a:r>
              <a:rPr lang="en-US" dirty="0" smtClean="0"/>
              <a:t>:</a:t>
            </a:r>
          </a:p>
          <a:p>
            <a:pPr lvl="1"/>
            <a:r>
              <a:rPr lang="en-US" dirty="0" smtClean="0"/>
              <a:t>Warping techniques</a:t>
            </a:r>
          </a:p>
          <a:p>
            <a:pPr lvl="2"/>
            <a:r>
              <a:rPr lang="en-US" dirty="0" smtClean="0"/>
              <a:t>Perspective Shadow Maps (PSM)</a:t>
            </a:r>
          </a:p>
          <a:p>
            <a:pPr lvl="2"/>
            <a:r>
              <a:rPr lang="en-US" dirty="0" smtClean="0"/>
              <a:t>Light Space Perspective Shadow Maps (</a:t>
            </a:r>
            <a:r>
              <a:rPr lang="en-US" dirty="0" err="1" smtClean="0"/>
              <a:t>LiSPSM</a:t>
            </a:r>
            <a:r>
              <a:rPr lang="en-US" dirty="0" smtClean="0"/>
              <a:t>)</a:t>
            </a:r>
          </a:p>
          <a:p>
            <a:pPr lvl="2"/>
            <a:r>
              <a:rPr lang="en-US" dirty="0" smtClean="0"/>
              <a:t>Logarithmic </a:t>
            </a:r>
            <a:r>
              <a:rPr lang="en-US" dirty="0" smtClean="0"/>
              <a:t>Perspective Shadow Maps (</a:t>
            </a:r>
            <a:r>
              <a:rPr lang="en-US" dirty="0" err="1" smtClean="0"/>
              <a:t>LogPSM</a:t>
            </a:r>
            <a:r>
              <a:rPr lang="en-US" dirty="0" smtClean="0"/>
              <a:t>)</a:t>
            </a:r>
            <a:endParaRPr lang="en-US" dirty="0" smtClean="0"/>
          </a:p>
          <a:p>
            <a:pPr lvl="1"/>
            <a:r>
              <a:rPr lang="en-US" dirty="0" smtClean="0"/>
              <a:t>Frustum partitioning techniques</a:t>
            </a:r>
          </a:p>
          <a:p>
            <a:pPr lvl="2"/>
            <a:r>
              <a:rPr lang="en-US" dirty="0" smtClean="0"/>
              <a:t>Cascaded Shadow </a:t>
            </a:r>
            <a:r>
              <a:rPr lang="en-US" dirty="0" smtClean="0"/>
              <a:t>Maps</a:t>
            </a:r>
          </a:p>
          <a:p>
            <a:pPr lvl="3"/>
            <a:r>
              <a:rPr lang="en-US" dirty="0" smtClean="0"/>
              <a:t>a</a:t>
            </a:r>
            <a:r>
              <a:rPr lang="en-US" dirty="0" smtClean="0"/>
              <a:t>ka Z-partitioning</a:t>
            </a:r>
            <a:r>
              <a:rPr lang="en-US" dirty="0" smtClean="0"/>
              <a:t>, parallel split </a:t>
            </a:r>
            <a:r>
              <a:rPr lang="en-US" dirty="0" smtClean="0"/>
              <a:t>maps</a:t>
            </a:r>
            <a:endParaRPr lang="en-US" dirty="0" smtClean="0"/>
          </a:p>
          <a:p>
            <a:pPr lvl="2"/>
            <a:r>
              <a:rPr lang="en-US" dirty="0" smtClean="0"/>
              <a:t>Sample Distribution Shadow Maps</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Shadow Maps</a:t>
            </a:r>
            <a:endParaRPr lang="en-US" dirty="0"/>
          </a:p>
        </p:txBody>
      </p:sp>
      <p:sp>
        <p:nvSpPr>
          <p:cNvPr id="3" name="Content Placeholder 2"/>
          <p:cNvSpPr>
            <a:spLocks noGrp="1"/>
          </p:cNvSpPr>
          <p:nvPr>
            <p:ph idx="1"/>
          </p:nvPr>
        </p:nvSpPr>
        <p:spPr>
          <a:xfrm>
            <a:off x="381000" y="1600200"/>
            <a:ext cx="8534400" cy="4525963"/>
          </a:xfrm>
        </p:spPr>
        <p:txBody>
          <a:bodyPr>
            <a:normAutofit/>
          </a:bodyPr>
          <a:lstStyle/>
          <a:p>
            <a:r>
              <a:rPr lang="en-US" sz="2200" dirty="0" smtClean="0"/>
              <a:t>Apply perspective transformation to scene before rendering into shadow map</a:t>
            </a:r>
          </a:p>
          <a:p>
            <a:pPr lvl="1"/>
            <a:r>
              <a:rPr lang="en-US" sz="2200" dirty="0" smtClean="0"/>
              <a:t>Simply replace the standard view-projection matrix</a:t>
            </a:r>
          </a:p>
          <a:p>
            <a:r>
              <a:rPr lang="en-US" sz="2200" dirty="0" smtClean="0"/>
              <a:t>Skews shadow map </a:t>
            </a:r>
            <a:r>
              <a:rPr lang="en-US" sz="2200" dirty="0" smtClean="0"/>
              <a:t>so that there is more density </a:t>
            </a:r>
            <a:r>
              <a:rPr lang="en-US" sz="2200" dirty="0" smtClean="0"/>
              <a:t>near the eye.</a:t>
            </a:r>
          </a:p>
          <a:p>
            <a:r>
              <a:rPr lang="en-US" sz="2200" dirty="0" smtClean="0"/>
              <a:t>Still uses a single shadow map of the same resolution, but gets more out of it.</a:t>
            </a:r>
            <a:endParaRPr lang="en-US" sz="2200" dirty="0"/>
          </a:p>
        </p:txBody>
      </p:sp>
      <p:pic>
        <p:nvPicPr>
          <p:cNvPr id="7" name="Picture 3"/>
          <p:cNvPicPr>
            <a:picLocks noChangeAspect="1" noChangeArrowheads="1"/>
          </p:cNvPicPr>
          <p:nvPr/>
        </p:nvPicPr>
        <p:blipFill>
          <a:blip r:embed="rId2" cstate="print"/>
          <a:srcRect/>
          <a:stretch>
            <a:fillRect/>
          </a:stretch>
        </p:blipFill>
        <p:spPr bwMode="auto">
          <a:xfrm>
            <a:off x="2971800" y="3581400"/>
            <a:ext cx="5791200" cy="2917592"/>
          </a:xfrm>
          <a:prstGeom prst="rect">
            <a:avLst/>
          </a:prstGeom>
          <a:noFill/>
          <a:ln w="9525">
            <a:noFill/>
            <a:miter lim="800000"/>
            <a:headEnd/>
            <a:tailEnd/>
          </a:ln>
        </p:spPr>
      </p:pic>
      <p:sp>
        <p:nvSpPr>
          <p:cNvPr id="9" name="Rectangle 8"/>
          <p:cNvSpPr/>
          <p:nvPr/>
        </p:nvSpPr>
        <p:spPr>
          <a:xfrm>
            <a:off x="0" y="6581001"/>
            <a:ext cx="6400800" cy="276999"/>
          </a:xfrm>
          <a:prstGeom prst="rect">
            <a:avLst/>
          </a:prstGeom>
        </p:spPr>
        <p:txBody>
          <a:bodyPr wrap="square">
            <a:spAutoFit/>
          </a:bodyPr>
          <a:lstStyle/>
          <a:p>
            <a:r>
              <a:rPr lang="en-US" sz="1200" dirty="0" smtClean="0">
                <a:hlinkClick r:id="rId3"/>
              </a:rPr>
              <a:t>http://www-sop.inria.fr/reves/Basilic/2002/SD02/PerspectiveShadowMaps.pdf</a:t>
            </a:r>
            <a:endParaRPr 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rmAutofit/>
          </a:bodyPr>
          <a:lstStyle/>
          <a:p>
            <a:r>
              <a:rPr lang="en-US" sz="3600" dirty="0" smtClean="0"/>
              <a:t>Light Space Perspective Shadow Maps</a:t>
            </a:r>
            <a:endParaRPr lang="en-US" sz="3600" dirty="0"/>
          </a:p>
        </p:txBody>
      </p:sp>
      <p:sp>
        <p:nvSpPr>
          <p:cNvPr id="3" name="Content Placeholder 2"/>
          <p:cNvSpPr>
            <a:spLocks noGrp="1"/>
          </p:cNvSpPr>
          <p:nvPr>
            <p:ph idx="1"/>
          </p:nvPr>
        </p:nvSpPr>
        <p:spPr/>
        <p:txBody>
          <a:bodyPr>
            <a:normAutofit/>
          </a:bodyPr>
          <a:lstStyle/>
          <a:p>
            <a:r>
              <a:rPr lang="en-US" sz="2400" dirty="0" smtClean="0"/>
              <a:t>Fixes limitations of Perspective </a:t>
            </a:r>
            <a:r>
              <a:rPr lang="en-US" sz="2400" dirty="0" smtClean="0"/>
              <a:t>Shadow </a:t>
            </a:r>
            <a:r>
              <a:rPr lang="en-US" sz="2400" dirty="0" smtClean="0"/>
              <a:t>Maps</a:t>
            </a:r>
          </a:p>
          <a:p>
            <a:pPr lvl="1"/>
            <a:r>
              <a:rPr lang="en-US" sz="2000" dirty="0" smtClean="0"/>
              <a:t>Perspective transformation applied to light view-projection matrix rather than eye view-projection matrix.</a:t>
            </a:r>
          </a:p>
          <a:p>
            <a:pPr lvl="2"/>
            <a:r>
              <a:rPr lang="en-US" sz="1800" dirty="0" smtClean="0"/>
              <a:t>Handles shadow casters that are behind the viewer</a:t>
            </a:r>
          </a:p>
          <a:p>
            <a:pPr lvl="2"/>
            <a:r>
              <a:rPr lang="en-US" sz="1800" dirty="0" smtClean="0"/>
              <a:t>Lights do not change their type (PSM may convert directional lights to point lights, incorrectly)</a:t>
            </a:r>
          </a:p>
          <a:p>
            <a:pPr lvl="2"/>
            <a:r>
              <a:rPr lang="en-US" sz="1800" dirty="0" smtClean="0"/>
              <a:t>Overall more stable and better-distributed error</a:t>
            </a:r>
            <a:endParaRPr lang="en-US" sz="1800" dirty="0" smtClean="0"/>
          </a:p>
          <a:p>
            <a:pPr lvl="1"/>
            <a:endParaRPr lang="en-US" sz="2000" dirty="0" smtClean="0"/>
          </a:p>
        </p:txBody>
      </p:sp>
      <p:pic>
        <p:nvPicPr>
          <p:cNvPr id="4" name="Picture 3"/>
          <p:cNvPicPr>
            <a:picLocks noChangeAspect="1" noChangeArrowheads="1"/>
          </p:cNvPicPr>
          <p:nvPr/>
        </p:nvPicPr>
        <p:blipFill>
          <a:blip r:embed="rId2" cstate="print"/>
          <a:srcRect/>
          <a:stretch>
            <a:fillRect/>
          </a:stretch>
        </p:blipFill>
        <p:spPr bwMode="auto">
          <a:xfrm>
            <a:off x="1752600" y="4114800"/>
            <a:ext cx="4953000" cy="2382982"/>
          </a:xfrm>
          <a:prstGeom prst="rect">
            <a:avLst/>
          </a:prstGeom>
          <a:noFill/>
          <a:ln w="9525">
            <a:noFill/>
            <a:miter lim="800000"/>
            <a:headEnd/>
            <a:tailEnd/>
          </a:ln>
        </p:spPr>
      </p:pic>
      <p:sp>
        <p:nvSpPr>
          <p:cNvPr id="5" name="Rectangle 4"/>
          <p:cNvSpPr/>
          <p:nvPr/>
        </p:nvSpPr>
        <p:spPr>
          <a:xfrm>
            <a:off x="0" y="6581001"/>
            <a:ext cx="6019800" cy="276999"/>
          </a:xfrm>
          <a:prstGeom prst="rect">
            <a:avLst/>
          </a:prstGeom>
        </p:spPr>
        <p:txBody>
          <a:bodyPr wrap="square">
            <a:spAutoFit/>
          </a:bodyPr>
          <a:lstStyle/>
          <a:p>
            <a:r>
              <a:rPr lang="en-US" sz="1200" dirty="0" smtClean="0">
                <a:hlinkClick r:id="rId3"/>
              </a:rPr>
              <a:t>http://www.cse.chalmers.se/~uffe/SIGGRAPH2012CourseNotes.pdf</a:t>
            </a:r>
            <a:endParaRPr 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noAutofit/>
          </a:bodyPr>
          <a:lstStyle/>
          <a:p>
            <a:r>
              <a:rPr lang="en-US" sz="3600" dirty="0" smtClean="0"/>
              <a:t>Logarithmic Perspective Shadow Maps</a:t>
            </a:r>
            <a:endParaRPr lang="en-US" sz="3600" dirty="0"/>
          </a:p>
        </p:txBody>
      </p:sp>
      <p:sp>
        <p:nvSpPr>
          <p:cNvPr id="3" name="Content Placeholder 2"/>
          <p:cNvSpPr>
            <a:spLocks noGrp="1"/>
          </p:cNvSpPr>
          <p:nvPr>
            <p:ph idx="1"/>
          </p:nvPr>
        </p:nvSpPr>
        <p:spPr>
          <a:xfrm>
            <a:off x="457200" y="1600200"/>
            <a:ext cx="7696200" cy="4525963"/>
          </a:xfrm>
        </p:spPr>
        <p:txBody>
          <a:bodyPr>
            <a:normAutofit/>
          </a:bodyPr>
          <a:lstStyle/>
          <a:p>
            <a:r>
              <a:rPr lang="en-US" sz="2400" dirty="0" smtClean="0"/>
              <a:t>Perspective projection + logarithmic transformation.</a:t>
            </a:r>
          </a:p>
          <a:p>
            <a:r>
              <a:rPr lang="en-US" sz="2400" dirty="0" smtClean="0"/>
              <a:t>Optimal constant error</a:t>
            </a:r>
          </a:p>
          <a:p>
            <a:r>
              <a:rPr lang="en-US" sz="2400" dirty="0" smtClean="0"/>
              <a:t>Requires logarithmic rasterization, which is not supported by current GPU hardware</a:t>
            </a:r>
            <a:endParaRPr lang="en-US" sz="2400" dirty="0"/>
          </a:p>
        </p:txBody>
      </p:sp>
      <p:pic>
        <p:nvPicPr>
          <p:cNvPr id="6149" name="Picture 5"/>
          <p:cNvPicPr>
            <a:picLocks noChangeAspect="1" noChangeArrowheads="1"/>
          </p:cNvPicPr>
          <p:nvPr/>
        </p:nvPicPr>
        <p:blipFill>
          <a:blip r:embed="rId2" cstate="print"/>
          <a:srcRect/>
          <a:stretch>
            <a:fillRect/>
          </a:stretch>
        </p:blipFill>
        <p:spPr bwMode="auto">
          <a:xfrm>
            <a:off x="914400" y="3429000"/>
            <a:ext cx="7143750" cy="2628900"/>
          </a:xfrm>
          <a:prstGeom prst="rect">
            <a:avLst/>
          </a:prstGeom>
          <a:noFill/>
          <a:ln w="9525">
            <a:noFill/>
            <a:miter lim="800000"/>
            <a:headEnd/>
            <a:tailEnd/>
          </a:ln>
        </p:spPr>
      </p:pic>
      <p:sp>
        <p:nvSpPr>
          <p:cNvPr id="10" name="Rectangle 9"/>
          <p:cNvSpPr/>
          <p:nvPr/>
        </p:nvSpPr>
        <p:spPr>
          <a:xfrm>
            <a:off x="0" y="6581001"/>
            <a:ext cx="2613216" cy="276999"/>
          </a:xfrm>
          <a:prstGeom prst="rect">
            <a:avLst/>
          </a:prstGeom>
        </p:spPr>
        <p:txBody>
          <a:bodyPr wrap="none">
            <a:spAutoFit/>
          </a:bodyPr>
          <a:lstStyle/>
          <a:p>
            <a:r>
              <a:rPr lang="en-US" sz="1200" dirty="0" smtClean="0">
                <a:hlinkClick r:id="rId3"/>
              </a:rPr>
              <a:t>http://gamma.cs.unc.edu/LOGPSM/</a:t>
            </a:r>
            <a:endParaRPr lang="en-US" sz="12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1000" cy="1143000"/>
          </a:xfrm>
        </p:spPr>
        <p:txBody>
          <a:bodyPr>
            <a:noAutofit/>
          </a:bodyPr>
          <a:lstStyle/>
          <a:p>
            <a:r>
              <a:rPr lang="en-US" sz="4400" dirty="0" smtClean="0"/>
              <a:t>Results</a:t>
            </a:r>
            <a:endParaRPr lang="en-US" sz="4400" dirty="0"/>
          </a:p>
        </p:txBody>
      </p:sp>
      <p:sp>
        <p:nvSpPr>
          <p:cNvPr id="3" name="Content Placeholder 2"/>
          <p:cNvSpPr>
            <a:spLocks noGrp="1"/>
          </p:cNvSpPr>
          <p:nvPr>
            <p:ph idx="1"/>
          </p:nvPr>
        </p:nvSpPr>
        <p:spPr/>
        <p:txBody>
          <a:bodyPr/>
          <a:lstStyle/>
          <a:p>
            <a:r>
              <a:rPr lang="en-US" dirty="0" smtClean="0"/>
              <a:t>Standard shadow map</a:t>
            </a:r>
            <a:endParaRPr lang="en-US" dirty="0"/>
          </a:p>
        </p:txBody>
      </p:sp>
      <p:pic>
        <p:nvPicPr>
          <p:cNvPr id="4" name="warp.avi">
            <a:hlinkClick r:id="" action="ppaction://media"/>
          </p:cNvPr>
          <p:cNvPicPr>
            <a:picLocks noRot="1" noChangeAspect="1"/>
          </p:cNvPicPr>
          <p:nvPr>
            <a:videoFile r:link="rId1"/>
          </p:nvPr>
        </p:nvPicPr>
        <p:blipFill>
          <a:blip r:embed="rId4" cstate="print"/>
          <a:srcRect/>
          <a:stretch>
            <a:fillRect/>
          </a:stretch>
        </p:blipFill>
        <p:spPr bwMode="auto">
          <a:xfrm>
            <a:off x="277813" y="2286000"/>
            <a:ext cx="4160837" cy="4160838"/>
          </a:xfrm>
          <a:prstGeom prst="rect">
            <a:avLst/>
          </a:prstGeom>
          <a:noFill/>
          <a:ln w="9525">
            <a:noFill/>
            <a:miter lim="800000"/>
            <a:headEnd/>
            <a:tailEnd/>
          </a:ln>
        </p:spPr>
      </p:pic>
      <p:pic>
        <p:nvPicPr>
          <p:cNvPr id="5" name="warpSM.avi">
            <a:hlinkClick r:id="" action="ppaction://media"/>
          </p:cNvPr>
          <p:cNvPicPr>
            <a:picLocks noRot="1" noChangeAspect="1"/>
          </p:cNvPicPr>
          <p:nvPr>
            <a:videoFile r:link="rId2"/>
          </p:nvPr>
        </p:nvPicPr>
        <p:blipFill>
          <a:blip r:embed="rId5" cstate="print"/>
          <a:srcRect/>
          <a:stretch>
            <a:fillRect/>
          </a:stretch>
        </p:blipFill>
        <p:spPr bwMode="auto">
          <a:xfrm>
            <a:off x="4724400" y="2286000"/>
            <a:ext cx="4160838" cy="4160838"/>
          </a:xfrm>
          <a:prstGeom prst="rect">
            <a:avLst/>
          </a:prstGeom>
          <a:noFill/>
          <a:ln w="9525">
            <a:noFill/>
            <a:miter lim="800000"/>
            <a:headEnd/>
            <a:tailEnd/>
          </a:ln>
        </p:spPr>
      </p:pic>
      <p:sp>
        <p:nvSpPr>
          <p:cNvPr id="6" name="Rectangle 5"/>
          <p:cNvSpPr/>
          <p:nvPr/>
        </p:nvSpPr>
        <p:spPr>
          <a:xfrm>
            <a:off x="0" y="6581001"/>
            <a:ext cx="2613216" cy="276999"/>
          </a:xfrm>
          <a:prstGeom prst="rect">
            <a:avLst/>
          </a:prstGeom>
        </p:spPr>
        <p:txBody>
          <a:bodyPr wrap="none">
            <a:spAutoFit/>
          </a:bodyPr>
          <a:lstStyle/>
          <a:p>
            <a:r>
              <a:rPr lang="en-US" sz="1200" dirty="0" smtClean="0">
                <a:hlinkClick r:id="rId6"/>
              </a:rPr>
              <a:t>http://gamma.cs.unc.edu/LOGPSM/</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34" fill="hold"/>
                                        <p:tgtEl>
                                          <p:spTgt spid="5"/>
                                        </p:tgtEl>
                                      </p:cBhvr>
                                    </p:cmd>
                                  </p:childTnLst>
                                </p:cTn>
                              </p:par>
                              <p:par>
                                <p:cTn id="7" presetID="1" presetClass="mediacall" presetSubtype="0" fill="hold" nodeType="withEffect">
                                  <p:stCondLst>
                                    <p:cond delay="0"/>
                                  </p:stCondLst>
                                  <p:childTnLst>
                                    <p:cmd type="call" cmd="playFrom(0.0)">
                                      <p:cBhvr>
                                        <p:cTn id="8" dur="3167" fill="hold"/>
                                        <p:tgtEl>
                                          <p:spTgt spid="4"/>
                                        </p:tgtEl>
                                      </p:cBhvr>
                                    </p:cmd>
                                  </p:childTnLst>
                                </p:cTn>
                              </p:par>
                            </p:childTnLst>
                          </p:cTn>
                        </p:par>
                        <p:par>
                          <p:cTn id="9" fill="hold">
                            <p:stCondLst>
                              <p:cond delay="3167"/>
                            </p:stCondLst>
                            <p:childTnLst>
                              <p:par>
                                <p:cTn id="10" presetID="1" presetClass="exit" presetSubtype="0" fill="hold" nodeType="afterEffect">
                                  <p:stCondLst>
                                    <p:cond delay="0"/>
                                  </p:stCondLst>
                                  <p:childTnLst>
                                    <p:set>
                                      <p:cBhvr>
                                        <p:cTn id="11" dur="1" fill="hold">
                                          <p:stCondLst>
                                            <p:cond delay="0"/>
                                          </p:stCondLst>
                                        </p:cTn>
                                        <p:tgtEl>
                                          <p:spTgt spid="4"/>
                                        </p:tgtEl>
                                        <p:attrNameLst>
                                          <p:attrName>style.visibility</p:attrName>
                                        </p:attrNameLst>
                                      </p:cBhvr>
                                      <p:to>
                                        <p:strVal val="hidden"/>
                                      </p:to>
                                    </p:set>
                                    <p:cmd type="call" cmd="stop">
                                      <p:cBhvr>
                                        <p:cTn id="12" dur="1">
                                          <p:stCondLst>
                                            <p:cond delay="0"/>
                                          </p:stCondLst>
                                        </p:cTn>
                                        <p:tgtEl>
                                          <p:spTgt spid="4"/>
                                        </p:tgtEl>
                                      </p:cBhvr>
                                    </p:cmd>
                                  </p:childTnLst>
                                </p:cTn>
                              </p:par>
                            </p:childTnLst>
                          </p:cTn>
                        </p:par>
                        <p:par>
                          <p:cTn id="13" fill="hold">
                            <p:stCondLst>
                              <p:cond delay="3167"/>
                            </p:stCondLst>
                            <p:childTnLst>
                              <p:par>
                                <p:cTn id="14" presetID="1" presetClass="exit" presetSubtype="0" fill="hold" nodeType="afterEffect">
                                  <p:stCondLst>
                                    <p:cond delay="0"/>
                                  </p:stCondLst>
                                  <p:childTnLst>
                                    <p:set>
                                      <p:cBhvr>
                                        <p:cTn id="15" dur="1" fill="hold">
                                          <p:stCondLst>
                                            <p:cond delay="0"/>
                                          </p:stCondLst>
                                        </p:cTn>
                                        <p:tgtEl>
                                          <p:spTgt spid="5"/>
                                        </p:tgtEl>
                                        <p:attrNameLst>
                                          <p:attrName>style.visibility</p:attrName>
                                        </p:attrNameLst>
                                      </p:cBhvr>
                                      <p:to>
                                        <p:strVal val="hidden"/>
                                      </p:to>
                                    </p:set>
                                    <p:cmd type="call" cmd="stop">
                                      <p:cBhvr>
                                        <p:cTn id="16" dur="1">
                                          <p:stCondLst>
                                            <p:cond delay="0"/>
                                          </p:stCondLst>
                                        </p:cTn>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p:cTn id="27" fill="hold" display="0">
                  <p:stCondLst>
                    <p:cond delay="indefinite"/>
                  </p:stCondLst>
                  <p:endCondLst>
                    <p:cond evt="onNext" delay="0">
                      <p:tgtEl>
                        <p:sldTgt/>
                      </p:tgtEl>
                    </p:cond>
                    <p:cond evt="onPrev" delay="0">
                      <p:tgtEl>
                        <p:sldTgt/>
                      </p:tgtEl>
                    </p:cond>
                  </p:endCondLst>
                </p:cTn>
                <p:tgtEl>
                  <p:spTgt spid="5"/>
                </p:tgtEl>
              </p:cMediaNode>
            </p:video>
            <p:video>
              <p:cMediaNode>
                <p:cTn id="28"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Perspective Warping (</a:t>
            </a:r>
            <a:r>
              <a:rPr lang="en-US" dirty="0" err="1" smtClean="0"/>
              <a:t>LiPSM</a:t>
            </a:r>
            <a:r>
              <a:rPr lang="en-US" dirty="0" smtClean="0"/>
              <a:t>)</a:t>
            </a:r>
            <a:endParaRPr lang="en-US" dirty="0"/>
          </a:p>
        </p:txBody>
      </p:sp>
      <p:pic>
        <p:nvPicPr>
          <p:cNvPr id="12" name="Picture 12" descr="C:\temp\sig_w.png"/>
          <p:cNvPicPr>
            <a:picLocks noChangeAspect="1" noChangeArrowheads="1"/>
          </p:cNvPicPr>
          <p:nvPr/>
        </p:nvPicPr>
        <p:blipFill>
          <a:blip r:embed="rId2" cstate="print"/>
          <a:srcRect/>
          <a:stretch>
            <a:fillRect/>
          </a:stretch>
        </p:blipFill>
        <p:spPr bwMode="auto">
          <a:xfrm>
            <a:off x="279400" y="2286000"/>
            <a:ext cx="4160837" cy="4160838"/>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3" name="Picture 3" descr="C:\temp\ffLsPSM_sm.png"/>
          <p:cNvPicPr>
            <a:picLocks noChangeAspect="1" noChangeArrowheads="1"/>
          </p:cNvPicPr>
          <p:nvPr/>
        </p:nvPicPr>
        <p:blipFill>
          <a:blip r:embed="rId3" cstate="print"/>
          <a:srcRect/>
          <a:stretch>
            <a:fillRect/>
          </a:stretch>
        </p:blipFill>
        <p:spPr bwMode="auto">
          <a:xfrm>
            <a:off x="4725987" y="2286000"/>
            <a:ext cx="4160838" cy="4160838"/>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14" name="Rectangle 13"/>
          <p:cNvSpPr/>
          <p:nvPr/>
        </p:nvSpPr>
        <p:spPr>
          <a:xfrm>
            <a:off x="0" y="6581001"/>
            <a:ext cx="2613216" cy="276999"/>
          </a:xfrm>
          <a:prstGeom prst="rect">
            <a:avLst/>
          </a:prstGeom>
        </p:spPr>
        <p:txBody>
          <a:bodyPr wrap="none">
            <a:spAutoFit/>
          </a:bodyPr>
          <a:lstStyle/>
          <a:p>
            <a:r>
              <a:rPr lang="en-US" sz="1200" dirty="0" smtClean="0">
                <a:hlinkClick r:id="rId4"/>
              </a:rPr>
              <a:t>http://gamma.cs.unc.edu/LOGPSM/</a:t>
            </a:r>
            <a:endParaRPr lang="en-US" sz="1200" dirty="0"/>
          </a:p>
        </p:txBody>
      </p:sp>
      <p:sp>
        <p:nvSpPr>
          <p:cNvPr id="18" name="Title 1"/>
          <p:cNvSpPr txBox="1">
            <a:spLocks/>
          </p:cNvSpPr>
          <p:nvPr/>
        </p:nvSpPr>
        <p:spPr>
          <a:xfrm>
            <a:off x="457200" y="274638"/>
            <a:ext cx="8001000" cy="1143000"/>
          </a:xfrm>
          <a:prstGeom prst="rect">
            <a:avLst/>
          </a:prstGeom>
        </p:spPr>
        <p:txBody>
          <a:bodyPr vert="horz" lIns="45720" rIns="4572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Results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Logarithmic Perspective Warping</a:t>
            </a:r>
            <a:endParaRPr lang="en-US" dirty="0"/>
          </a:p>
        </p:txBody>
      </p:sp>
      <p:pic>
        <p:nvPicPr>
          <p:cNvPr id="6" name="Picture 5" descr="C:\temp\sig_fplog.png"/>
          <p:cNvPicPr>
            <a:picLocks noChangeAspect="1" noChangeArrowheads="1"/>
          </p:cNvPicPr>
          <p:nvPr/>
        </p:nvPicPr>
        <p:blipFill>
          <a:blip r:embed="rId2" cstate="print"/>
          <a:srcRect/>
          <a:stretch>
            <a:fillRect/>
          </a:stretch>
        </p:blipFill>
        <p:spPr bwMode="auto">
          <a:xfrm>
            <a:off x="276225" y="2278062"/>
            <a:ext cx="4160838" cy="4160838"/>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7" name="Picture 3" descr="C:\temp\ffLogPSM_sm.png"/>
          <p:cNvPicPr>
            <a:picLocks noChangeAspect="1" noChangeArrowheads="1"/>
          </p:cNvPicPr>
          <p:nvPr/>
        </p:nvPicPr>
        <p:blipFill>
          <a:blip r:embed="rId3" cstate="print"/>
          <a:srcRect/>
          <a:stretch>
            <a:fillRect/>
          </a:stretch>
        </p:blipFill>
        <p:spPr bwMode="auto">
          <a:xfrm>
            <a:off x="4724400" y="2278062"/>
            <a:ext cx="4160838" cy="4160838"/>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8" name="Rectangle 7"/>
          <p:cNvSpPr/>
          <p:nvPr/>
        </p:nvSpPr>
        <p:spPr>
          <a:xfrm>
            <a:off x="0" y="6581001"/>
            <a:ext cx="2613216" cy="276999"/>
          </a:xfrm>
          <a:prstGeom prst="rect">
            <a:avLst/>
          </a:prstGeom>
        </p:spPr>
        <p:txBody>
          <a:bodyPr wrap="none">
            <a:spAutoFit/>
          </a:bodyPr>
          <a:lstStyle/>
          <a:p>
            <a:r>
              <a:rPr lang="en-US" sz="1200" dirty="0" smtClean="0">
                <a:hlinkClick r:id="rId4"/>
              </a:rPr>
              <a:t>http://gamma.cs.unc.edu/LOGPSM/</a:t>
            </a:r>
            <a:endParaRPr lang="en-US" sz="1200" dirty="0"/>
          </a:p>
        </p:txBody>
      </p:sp>
      <p:sp>
        <p:nvSpPr>
          <p:cNvPr id="11" name="Title 1"/>
          <p:cNvSpPr txBox="1">
            <a:spLocks/>
          </p:cNvSpPr>
          <p:nvPr/>
        </p:nvSpPr>
        <p:spPr>
          <a:xfrm>
            <a:off x="457200" y="274638"/>
            <a:ext cx="8001000" cy="1143000"/>
          </a:xfrm>
          <a:prstGeom prst="rect">
            <a:avLst/>
          </a:prstGeom>
        </p:spPr>
        <p:txBody>
          <a:bodyPr vert="horz" lIns="45720" rIns="4572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Results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shadows </a:t>
            </a:r>
            <a:endParaRPr lang="en-US" dirty="0"/>
          </a:p>
        </p:txBody>
      </p:sp>
      <p:sp>
        <p:nvSpPr>
          <p:cNvPr id="3" name="Content Placeholder 2"/>
          <p:cNvSpPr>
            <a:spLocks noGrp="1"/>
          </p:cNvSpPr>
          <p:nvPr>
            <p:ph idx="1"/>
          </p:nvPr>
        </p:nvSpPr>
        <p:spPr>
          <a:xfrm>
            <a:off x="533400" y="4267200"/>
            <a:ext cx="7467600" cy="4525963"/>
          </a:xfrm>
        </p:spPr>
        <p:txBody>
          <a:bodyPr>
            <a:normAutofit/>
          </a:bodyPr>
          <a:lstStyle/>
          <a:p>
            <a:r>
              <a:rPr lang="en-US" sz="2400" dirty="0" smtClean="0"/>
              <a:t>More realistic than hard shadows</a:t>
            </a:r>
          </a:p>
          <a:p>
            <a:r>
              <a:rPr lang="en-US" sz="2400" dirty="0" smtClean="0"/>
              <a:t>Light source treated as a physical object</a:t>
            </a:r>
          </a:p>
          <a:p>
            <a:r>
              <a:rPr lang="en-US" sz="2400" dirty="0" smtClean="0"/>
              <a:t>Shadow rays are now more like cones</a:t>
            </a:r>
          </a:p>
          <a:p>
            <a:r>
              <a:rPr lang="en-US" sz="2400" dirty="0" smtClean="0"/>
              <a:t>Penumbra: partially shadowed</a:t>
            </a:r>
          </a:p>
          <a:p>
            <a:r>
              <a:rPr lang="en-US" sz="2400" dirty="0" smtClean="0"/>
              <a:t>Umbra: completely shadowed</a:t>
            </a:r>
            <a:endParaRPr lang="en-US" sz="2400" dirty="0"/>
          </a:p>
        </p:txBody>
      </p:sp>
      <p:pic>
        <p:nvPicPr>
          <p:cNvPr id="17411" name="Picture 3"/>
          <p:cNvPicPr>
            <a:picLocks noChangeAspect="1" noChangeArrowheads="1"/>
          </p:cNvPicPr>
          <p:nvPr/>
        </p:nvPicPr>
        <p:blipFill>
          <a:blip r:embed="rId2" cstate="print"/>
          <a:srcRect/>
          <a:stretch>
            <a:fillRect/>
          </a:stretch>
        </p:blipFill>
        <p:spPr bwMode="auto">
          <a:xfrm>
            <a:off x="1295400" y="1371600"/>
            <a:ext cx="5476875" cy="2714625"/>
          </a:xfrm>
          <a:prstGeom prst="rect">
            <a:avLst/>
          </a:prstGeom>
          <a:noFill/>
          <a:ln w="9525">
            <a:noFill/>
            <a:miter lim="800000"/>
            <a:headEnd/>
            <a:tailEnd/>
          </a:ln>
        </p:spPr>
      </p:pic>
      <p:sp>
        <p:nvSpPr>
          <p:cNvPr id="6" name="Rectangle 5"/>
          <p:cNvSpPr/>
          <p:nvPr/>
        </p:nvSpPr>
        <p:spPr>
          <a:xfrm>
            <a:off x="0" y="6581001"/>
            <a:ext cx="5257800" cy="276999"/>
          </a:xfrm>
          <a:prstGeom prst="rect">
            <a:avLst/>
          </a:prstGeom>
        </p:spPr>
        <p:txBody>
          <a:bodyPr wrap="square">
            <a:spAutoFit/>
          </a:bodyPr>
          <a:lstStyle/>
          <a:p>
            <a:r>
              <a:rPr lang="en-US" sz="1200" dirty="0" smtClean="0">
                <a:hlinkClick r:id="rId3"/>
              </a:rPr>
              <a:t>http://www.cse.chalmers.se/~uffe/SIGGRAPH2012CourseNotes.pdf</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Cascaded Shadow Maps</a:t>
            </a:r>
            <a:endParaRPr lang="en-US" dirty="0"/>
          </a:p>
        </p:txBody>
      </p:sp>
      <p:sp>
        <p:nvSpPr>
          <p:cNvPr id="3" name="Content Placeholder 2"/>
          <p:cNvSpPr>
            <a:spLocks noGrp="1"/>
          </p:cNvSpPr>
          <p:nvPr>
            <p:ph idx="1"/>
          </p:nvPr>
        </p:nvSpPr>
        <p:spPr>
          <a:xfrm>
            <a:off x="304800" y="1371600"/>
            <a:ext cx="8686800" cy="4525963"/>
          </a:xfrm>
        </p:spPr>
        <p:txBody>
          <a:bodyPr>
            <a:normAutofit/>
          </a:bodyPr>
          <a:lstStyle/>
          <a:p>
            <a:r>
              <a:rPr lang="en-US" sz="2000" dirty="0" smtClean="0"/>
              <a:t>Partition </a:t>
            </a:r>
            <a:r>
              <a:rPr lang="en-US" sz="2000" dirty="0" smtClean="0"/>
              <a:t>light frustum into multiple </a:t>
            </a:r>
            <a:r>
              <a:rPr lang="en-US" sz="2000" dirty="0" smtClean="0"/>
              <a:t>frusta</a:t>
            </a:r>
          </a:p>
          <a:p>
            <a:r>
              <a:rPr lang="en-US" sz="2000" dirty="0" smtClean="0"/>
              <a:t>Higher </a:t>
            </a:r>
            <a:r>
              <a:rPr lang="en-US" sz="2000" dirty="0" smtClean="0"/>
              <a:t>density </a:t>
            </a:r>
            <a:r>
              <a:rPr lang="en-US" sz="2000" dirty="0" smtClean="0"/>
              <a:t>near the eye, lower </a:t>
            </a:r>
            <a:r>
              <a:rPr lang="en-US" sz="2000" dirty="0" smtClean="0"/>
              <a:t>density </a:t>
            </a:r>
            <a:r>
              <a:rPr lang="en-US" sz="2000" dirty="0" smtClean="0"/>
              <a:t>away from the </a:t>
            </a:r>
            <a:r>
              <a:rPr lang="en-US" sz="2000" dirty="0" smtClean="0"/>
              <a:t>eye</a:t>
            </a:r>
            <a:endParaRPr lang="en-US" sz="2000" dirty="0" smtClean="0"/>
          </a:p>
          <a:p>
            <a:r>
              <a:rPr lang="en-US" sz="2000" dirty="0" smtClean="0"/>
              <a:t>Each </a:t>
            </a:r>
            <a:r>
              <a:rPr lang="en-US" sz="2000" dirty="0" err="1" smtClean="0"/>
              <a:t>subfrustum</a:t>
            </a:r>
            <a:r>
              <a:rPr lang="en-US" sz="2000" dirty="0" smtClean="0"/>
              <a:t> gets its own shadow map.</a:t>
            </a:r>
            <a:r>
              <a:rPr lang="en-US" sz="2000" dirty="0" smtClean="0"/>
              <a:t> </a:t>
            </a:r>
            <a:r>
              <a:rPr lang="en-US" sz="2000" dirty="0" smtClean="0"/>
              <a:t>They are all the same size.</a:t>
            </a:r>
            <a:endParaRPr lang="en-US" sz="2000" dirty="0" smtClean="0"/>
          </a:p>
          <a:p>
            <a:r>
              <a:rPr lang="en-US" sz="2000" dirty="0" smtClean="0"/>
              <a:t>Fragment shader samples the appropriate shadow map</a:t>
            </a:r>
          </a:p>
          <a:p>
            <a:r>
              <a:rPr lang="en-US" sz="2000" dirty="0" smtClean="0"/>
              <a:t>May </a:t>
            </a:r>
            <a:r>
              <a:rPr lang="en-US" sz="2000" dirty="0" smtClean="0"/>
              <a:t>use warping methods within each </a:t>
            </a:r>
            <a:r>
              <a:rPr lang="en-US" sz="2000" dirty="0" err="1" smtClean="0"/>
              <a:t>subfrustum</a:t>
            </a:r>
            <a:endParaRPr lang="en-US" sz="2000" dirty="0" smtClean="0"/>
          </a:p>
          <a:p>
            <a:endParaRPr lang="en-US" sz="2000" dirty="0"/>
          </a:p>
        </p:txBody>
      </p:sp>
      <p:pic>
        <p:nvPicPr>
          <p:cNvPr id="3074" name="Picture 2"/>
          <p:cNvPicPr>
            <a:picLocks noChangeAspect="1" noChangeArrowheads="1"/>
          </p:cNvPicPr>
          <p:nvPr/>
        </p:nvPicPr>
        <p:blipFill>
          <a:blip r:embed="rId2" cstate="print"/>
          <a:srcRect/>
          <a:stretch>
            <a:fillRect/>
          </a:stretch>
        </p:blipFill>
        <p:spPr bwMode="auto">
          <a:xfrm>
            <a:off x="685800" y="3581400"/>
            <a:ext cx="3067050" cy="27813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191000" y="3581400"/>
            <a:ext cx="4114800" cy="2812017"/>
          </a:xfrm>
          <a:prstGeom prst="rect">
            <a:avLst/>
          </a:prstGeom>
          <a:noFill/>
          <a:ln w="9525">
            <a:noFill/>
            <a:miter lim="800000"/>
            <a:headEnd/>
            <a:tailEnd/>
          </a:ln>
        </p:spPr>
      </p:pic>
      <p:sp>
        <p:nvSpPr>
          <p:cNvPr id="6" name="Rectangle 5"/>
          <p:cNvSpPr/>
          <p:nvPr/>
        </p:nvSpPr>
        <p:spPr>
          <a:xfrm>
            <a:off x="0" y="6581001"/>
            <a:ext cx="8839200" cy="276999"/>
          </a:xfrm>
          <a:prstGeom prst="rect">
            <a:avLst/>
          </a:prstGeom>
        </p:spPr>
        <p:txBody>
          <a:bodyPr wrap="square">
            <a:spAutoFit/>
          </a:bodyPr>
          <a:lstStyle/>
          <a:p>
            <a:r>
              <a:rPr lang="en-US" sz="1200" dirty="0" smtClean="0">
                <a:hlinkClick r:id="rId4"/>
              </a:rPr>
              <a:t>http://msdn.microsoft.com/en-us/library/windows/desktop/ee416307(v=vs.85).aspx</a:t>
            </a: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chose the partitions?</a:t>
            </a:r>
            <a:endParaRPr lang="en-US" dirty="0"/>
          </a:p>
        </p:txBody>
      </p:sp>
      <p:sp>
        <p:nvSpPr>
          <p:cNvPr id="3" name="Content Placeholder 2"/>
          <p:cNvSpPr>
            <a:spLocks noGrp="1"/>
          </p:cNvSpPr>
          <p:nvPr>
            <p:ph idx="1"/>
          </p:nvPr>
        </p:nvSpPr>
        <p:spPr>
          <a:xfrm>
            <a:off x="304800" y="1600200"/>
            <a:ext cx="8686800" cy="4525963"/>
          </a:xfrm>
        </p:spPr>
        <p:txBody>
          <a:bodyPr>
            <a:normAutofit lnSpcReduction="10000"/>
          </a:bodyPr>
          <a:lstStyle/>
          <a:p>
            <a:r>
              <a:rPr lang="en-US" dirty="0" smtClean="0"/>
              <a:t>Chose static partitions based on specific </a:t>
            </a:r>
            <a:r>
              <a:rPr lang="en-US" dirty="0" smtClean="0"/>
              <a:t>views</a:t>
            </a:r>
            <a:endParaRPr lang="en-US" dirty="0" smtClean="0"/>
          </a:p>
          <a:p>
            <a:pPr lvl="1"/>
            <a:r>
              <a:rPr lang="en-US" dirty="0" smtClean="0"/>
              <a:t>Birds eye view requires only a few cascades</a:t>
            </a:r>
          </a:p>
          <a:p>
            <a:pPr lvl="1"/>
            <a:r>
              <a:rPr lang="en-US" dirty="0" smtClean="0"/>
              <a:t>Standard walking view requires multiple cascades when the scene extends far.</a:t>
            </a:r>
          </a:p>
          <a:p>
            <a:pPr lvl="1"/>
            <a:r>
              <a:rPr lang="en-US" dirty="0" smtClean="0"/>
              <a:t>Annoying to always tweak parameters</a:t>
            </a:r>
          </a:p>
          <a:p>
            <a:r>
              <a:rPr lang="en-US" dirty="0" smtClean="0"/>
              <a:t> </a:t>
            </a:r>
            <a:r>
              <a:rPr lang="en-US" dirty="0" smtClean="0"/>
              <a:t>Split types</a:t>
            </a:r>
          </a:p>
          <a:p>
            <a:pPr lvl="1"/>
            <a:r>
              <a:rPr lang="en-US" dirty="0" smtClean="0"/>
              <a:t>Artist determined</a:t>
            </a:r>
            <a:endParaRPr lang="en-US" dirty="0" smtClean="0"/>
          </a:p>
          <a:p>
            <a:pPr lvl="1"/>
            <a:r>
              <a:rPr lang="en-US" dirty="0" smtClean="0"/>
              <a:t>Uniform</a:t>
            </a:r>
          </a:p>
          <a:p>
            <a:pPr lvl="1"/>
            <a:r>
              <a:rPr lang="en-US" dirty="0" smtClean="0"/>
              <a:t>Logarithmic</a:t>
            </a:r>
          </a:p>
          <a:p>
            <a:pPr lvl="1"/>
            <a:r>
              <a:rPr lang="en-US" dirty="0" smtClean="0"/>
              <a:t>Find midpoint</a:t>
            </a:r>
          </a:p>
        </p:txBody>
      </p:sp>
      <p:pic>
        <p:nvPicPr>
          <p:cNvPr id="4098" name="Picture 2" descr="C:\Users\Sean\Desktop\cse.PNG"/>
          <p:cNvPicPr>
            <a:picLocks noChangeAspect="1" noChangeArrowheads="1"/>
          </p:cNvPicPr>
          <p:nvPr/>
        </p:nvPicPr>
        <p:blipFill>
          <a:blip r:embed="rId2" cstate="print"/>
          <a:srcRect/>
          <a:stretch>
            <a:fillRect/>
          </a:stretch>
        </p:blipFill>
        <p:spPr bwMode="auto">
          <a:xfrm>
            <a:off x="4114800" y="4191000"/>
            <a:ext cx="4343400" cy="2301766"/>
          </a:xfrm>
          <a:prstGeom prst="rect">
            <a:avLst/>
          </a:prstGeom>
          <a:noFill/>
        </p:spPr>
      </p:pic>
      <p:sp>
        <p:nvSpPr>
          <p:cNvPr id="5" name="Rectangle 4"/>
          <p:cNvSpPr/>
          <p:nvPr/>
        </p:nvSpPr>
        <p:spPr>
          <a:xfrm>
            <a:off x="0" y="6581001"/>
            <a:ext cx="7543800" cy="276999"/>
          </a:xfrm>
          <a:prstGeom prst="rect">
            <a:avLst/>
          </a:prstGeom>
        </p:spPr>
        <p:txBody>
          <a:bodyPr wrap="square">
            <a:spAutoFit/>
          </a:bodyPr>
          <a:lstStyle/>
          <a:p>
            <a:r>
              <a:rPr lang="en-US" sz="1200" dirty="0" smtClean="0">
                <a:hlinkClick r:id="rId3"/>
              </a:rPr>
              <a:t>http://http.developer.nvidia.com/GPUGems3/gpugems3_ch10.html</a:t>
            </a:r>
            <a:endParaRPr lang="en-US" sz="1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96200" cy="1143000"/>
          </a:xfrm>
        </p:spPr>
        <p:txBody>
          <a:bodyPr>
            <a:normAutofit/>
          </a:bodyPr>
          <a:lstStyle/>
          <a:p>
            <a:r>
              <a:rPr lang="en-US" dirty="0" smtClean="0"/>
              <a:t>How to chose the partitions?</a:t>
            </a:r>
            <a:endParaRPr lang="en-US" dirty="0"/>
          </a:p>
        </p:txBody>
      </p:sp>
      <p:sp>
        <p:nvSpPr>
          <p:cNvPr id="3" name="Content Placeholder 2"/>
          <p:cNvSpPr>
            <a:spLocks noGrp="1"/>
          </p:cNvSpPr>
          <p:nvPr>
            <p:ph idx="1"/>
          </p:nvPr>
        </p:nvSpPr>
        <p:spPr>
          <a:xfrm>
            <a:off x="457200" y="1600200"/>
            <a:ext cx="8382000" cy="4525963"/>
          </a:xfrm>
        </p:spPr>
        <p:txBody>
          <a:bodyPr/>
          <a:lstStyle/>
          <a:p>
            <a:r>
              <a:rPr lang="en-US" dirty="0" smtClean="0"/>
              <a:t>Better to have a dynamic approach</a:t>
            </a:r>
          </a:p>
          <a:p>
            <a:r>
              <a:rPr lang="en-US" dirty="0" smtClean="0"/>
              <a:t>Sample </a:t>
            </a:r>
            <a:r>
              <a:rPr lang="en-US" dirty="0" smtClean="0"/>
              <a:t>Distribution Shadow Maps</a:t>
            </a:r>
          </a:p>
          <a:p>
            <a:pPr lvl="1"/>
            <a:r>
              <a:rPr lang="en-US" dirty="0" smtClean="0"/>
              <a:t>Use </a:t>
            </a:r>
            <a:r>
              <a:rPr lang="en-US" dirty="0" smtClean="0"/>
              <a:t>geometry information and occlusion tests to create tightly bound frusta</a:t>
            </a:r>
            <a:r>
              <a:rPr lang="en-US" dirty="0" smtClean="0"/>
              <a:t>. </a:t>
            </a:r>
          </a:p>
          <a:p>
            <a:pPr lvl="1"/>
            <a:r>
              <a:rPr lang="en-US" dirty="0" smtClean="0"/>
              <a:t>Approximate logarithmic splits</a:t>
            </a:r>
            <a:endParaRPr lang="en-US" dirty="0" smtClean="0"/>
          </a:p>
          <a:p>
            <a:pPr lvl="1"/>
            <a:r>
              <a:rPr lang="en-US" dirty="0" smtClean="0"/>
              <a:t>A more complicated approach involves analyzing the z distribution of samples (from the camera’s point of view) in a compute shader. </a:t>
            </a:r>
          </a:p>
          <a:p>
            <a:pPr lvl="1"/>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normAutofit/>
          </a:bodyPr>
          <a:lstStyle/>
          <a:p>
            <a:r>
              <a:rPr lang="en-US" sz="3600" dirty="0" smtClean="0"/>
              <a:t>Results</a:t>
            </a:r>
            <a:endParaRPr lang="en-US" sz="3600" dirty="0"/>
          </a:p>
        </p:txBody>
      </p:sp>
      <p:pic>
        <p:nvPicPr>
          <p:cNvPr id="4" name="Picture 2"/>
          <p:cNvPicPr>
            <a:picLocks noChangeAspect="1" noChangeArrowheads="1"/>
          </p:cNvPicPr>
          <p:nvPr/>
        </p:nvPicPr>
        <p:blipFill>
          <a:blip r:embed="rId2" cstate="print"/>
          <a:srcRect/>
          <a:stretch>
            <a:fillRect/>
          </a:stretch>
        </p:blipFill>
        <p:spPr bwMode="auto">
          <a:xfrm>
            <a:off x="914400" y="1371600"/>
            <a:ext cx="2667000" cy="2554215"/>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04800" y="4114800"/>
            <a:ext cx="3945632" cy="2209800"/>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4724400" y="4114800"/>
            <a:ext cx="3962400" cy="2231554"/>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5334000" y="1388745"/>
            <a:ext cx="2667000" cy="2573655"/>
          </a:xfrm>
          <a:prstGeom prst="rect">
            <a:avLst/>
          </a:prstGeom>
          <a:noFill/>
          <a:ln w="9525">
            <a:noFill/>
            <a:miter lim="800000"/>
            <a:headEnd/>
            <a:tailEnd/>
          </a:ln>
        </p:spPr>
      </p:pic>
      <p:sp>
        <p:nvSpPr>
          <p:cNvPr id="8" name="TextBox 7"/>
          <p:cNvSpPr txBox="1"/>
          <p:nvPr/>
        </p:nvSpPr>
        <p:spPr>
          <a:xfrm>
            <a:off x="1066800" y="914400"/>
            <a:ext cx="2553904" cy="276999"/>
          </a:xfrm>
          <a:prstGeom prst="rect">
            <a:avLst/>
          </a:prstGeom>
          <a:noFill/>
        </p:spPr>
        <p:txBody>
          <a:bodyPr wrap="none" rtlCol="0">
            <a:spAutoFit/>
          </a:bodyPr>
          <a:lstStyle/>
          <a:p>
            <a:r>
              <a:rPr lang="en-US" sz="1200" dirty="0" smtClean="0">
                <a:solidFill>
                  <a:srgbClr val="FFC000"/>
                </a:solidFill>
              </a:rPr>
              <a:t>Standard Cascaded Shadow Maps</a:t>
            </a:r>
            <a:endParaRPr lang="en-US" sz="1200" dirty="0">
              <a:solidFill>
                <a:srgbClr val="FFC000"/>
              </a:solidFill>
            </a:endParaRPr>
          </a:p>
        </p:txBody>
      </p:sp>
      <p:sp>
        <p:nvSpPr>
          <p:cNvPr id="9" name="TextBox 8"/>
          <p:cNvSpPr txBox="1"/>
          <p:nvPr/>
        </p:nvSpPr>
        <p:spPr>
          <a:xfrm>
            <a:off x="5410200" y="914400"/>
            <a:ext cx="2528256" cy="276999"/>
          </a:xfrm>
          <a:prstGeom prst="rect">
            <a:avLst/>
          </a:prstGeom>
          <a:noFill/>
        </p:spPr>
        <p:txBody>
          <a:bodyPr wrap="none" rtlCol="0">
            <a:spAutoFit/>
          </a:bodyPr>
          <a:lstStyle/>
          <a:p>
            <a:r>
              <a:rPr lang="en-US" sz="1200" dirty="0" smtClean="0">
                <a:solidFill>
                  <a:srgbClr val="FFC000"/>
                </a:solidFill>
              </a:rPr>
              <a:t>Sample Distribution Shadow Maps</a:t>
            </a:r>
            <a:endParaRPr lang="en-US" sz="1200" dirty="0">
              <a:solidFill>
                <a:srgbClr val="FFC000"/>
              </a:solidFill>
            </a:endParaRPr>
          </a:p>
        </p:txBody>
      </p:sp>
      <p:sp>
        <p:nvSpPr>
          <p:cNvPr id="10" name="Rectangle 9"/>
          <p:cNvSpPr/>
          <p:nvPr/>
        </p:nvSpPr>
        <p:spPr>
          <a:xfrm>
            <a:off x="0" y="6581001"/>
            <a:ext cx="9296400" cy="276999"/>
          </a:xfrm>
          <a:prstGeom prst="rect">
            <a:avLst/>
          </a:prstGeom>
        </p:spPr>
        <p:txBody>
          <a:bodyPr wrap="square">
            <a:spAutoFit/>
          </a:bodyPr>
          <a:lstStyle/>
          <a:p>
            <a:r>
              <a:rPr lang="en-US" sz="1200" dirty="0" smtClean="0">
                <a:hlinkClick r:id="rId6"/>
              </a:rPr>
              <a:t>http://visual-computing.intel-research.net/art/publications/sdsm/sampleDistributionShadowMaps_SIGGRAPH2010_notes.pdf</a:t>
            </a:r>
            <a:endParaRPr 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Hard Shadows</a:t>
            </a:r>
            <a:endParaRPr lang="en-US" dirty="0"/>
          </a:p>
        </p:txBody>
      </p:sp>
      <p:sp>
        <p:nvSpPr>
          <p:cNvPr id="3" name="Content Placeholder 2"/>
          <p:cNvSpPr>
            <a:spLocks noGrp="1"/>
          </p:cNvSpPr>
          <p:nvPr>
            <p:ph idx="1"/>
          </p:nvPr>
        </p:nvSpPr>
        <p:spPr/>
        <p:txBody>
          <a:bodyPr/>
          <a:lstStyle/>
          <a:p>
            <a:r>
              <a:rPr lang="en-US" dirty="0" smtClean="0"/>
              <a:t>Linear Filtering</a:t>
            </a:r>
          </a:p>
          <a:p>
            <a:r>
              <a:rPr lang="en-US" dirty="0" smtClean="0"/>
              <a:t>Percentage Closer </a:t>
            </a:r>
            <a:r>
              <a:rPr lang="en-US" dirty="0" smtClean="0"/>
              <a:t>Filtering</a:t>
            </a:r>
          </a:p>
          <a:p>
            <a:r>
              <a:rPr lang="en-US" dirty="0" smtClean="0"/>
              <a:t>Variance Shadow Maps </a:t>
            </a:r>
            <a:endParaRPr lang="en-US"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Filtering</a:t>
            </a:r>
            <a:endParaRPr lang="en-US" dirty="0"/>
          </a:p>
        </p:txBody>
      </p:sp>
      <p:sp>
        <p:nvSpPr>
          <p:cNvPr id="3" name="Content Placeholder 2"/>
          <p:cNvSpPr>
            <a:spLocks noGrp="1"/>
          </p:cNvSpPr>
          <p:nvPr>
            <p:ph idx="1"/>
          </p:nvPr>
        </p:nvSpPr>
        <p:spPr>
          <a:xfrm>
            <a:off x="457200" y="1600200"/>
            <a:ext cx="8077200" cy="4525963"/>
          </a:xfrm>
        </p:spPr>
        <p:txBody>
          <a:bodyPr/>
          <a:lstStyle/>
          <a:p>
            <a:r>
              <a:rPr lang="en-US" sz="2800" dirty="0" smtClean="0"/>
              <a:t>Enable linear filtering on shadow map texture</a:t>
            </a:r>
          </a:p>
          <a:p>
            <a:pPr lvl="1"/>
            <a:r>
              <a:rPr lang="en-US" sz="2400" dirty="0" smtClean="0"/>
              <a:t>Interpolates depth between 2x2 region of pixels instead of just choosing the depth of the closest pixel</a:t>
            </a:r>
          </a:p>
          <a:p>
            <a:r>
              <a:rPr lang="en-US" sz="2800" dirty="0" smtClean="0"/>
              <a:t>Really, really simple. But not </a:t>
            </a:r>
            <a:r>
              <a:rPr lang="en-US" sz="2800" dirty="0" smtClean="0"/>
              <a:t>exactly correct.</a:t>
            </a:r>
            <a:endParaRPr lang="en-US" sz="2800" dirty="0" smtClean="0"/>
          </a:p>
          <a:p>
            <a:pPr>
              <a:buNone/>
            </a:pPr>
            <a:endParaRPr lang="en-US" dirty="0"/>
          </a:p>
        </p:txBody>
      </p:sp>
      <p:pic>
        <p:nvPicPr>
          <p:cNvPr id="5" name="Picture 7" descr="C:\Users\Sean\Desktop\512.JPG"/>
          <p:cNvPicPr>
            <a:picLocks noChangeAspect="1" noChangeArrowheads="1"/>
          </p:cNvPicPr>
          <p:nvPr/>
        </p:nvPicPr>
        <p:blipFill>
          <a:blip r:embed="rId2" cstate="print"/>
          <a:srcRect/>
          <a:stretch>
            <a:fillRect/>
          </a:stretch>
        </p:blipFill>
        <p:spPr bwMode="auto">
          <a:xfrm>
            <a:off x="914400" y="4267200"/>
            <a:ext cx="3200400" cy="2422715"/>
          </a:xfrm>
          <a:prstGeom prst="rect">
            <a:avLst/>
          </a:prstGeom>
          <a:noFill/>
        </p:spPr>
      </p:pic>
      <p:pic>
        <p:nvPicPr>
          <p:cNvPr id="7171" name="Picture 3"/>
          <p:cNvPicPr>
            <a:picLocks noChangeAspect="1" noChangeArrowheads="1"/>
          </p:cNvPicPr>
          <p:nvPr/>
        </p:nvPicPr>
        <p:blipFill>
          <a:blip r:embed="rId3" cstate="print"/>
          <a:srcRect/>
          <a:stretch>
            <a:fillRect/>
          </a:stretch>
        </p:blipFill>
        <p:spPr bwMode="auto">
          <a:xfrm>
            <a:off x="4724400" y="4267200"/>
            <a:ext cx="3276600" cy="2451834"/>
          </a:xfrm>
          <a:prstGeom prst="rect">
            <a:avLst/>
          </a:prstGeom>
          <a:noFill/>
          <a:ln w="9525">
            <a:noFill/>
            <a:miter lim="800000"/>
            <a:headEnd/>
            <a:tailEnd/>
          </a:ln>
        </p:spPr>
      </p:pic>
      <p:sp>
        <p:nvSpPr>
          <p:cNvPr id="7" name="TextBox 6"/>
          <p:cNvSpPr txBox="1"/>
          <p:nvPr/>
        </p:nvSpPr>
        <p:spPr>
          <a:xfrm>
            <a:off x="1295400" y="3886200"/>
            <a:ext cx="2476960" cy="307777"/>
          </a:xfrm>
          <a:prstGeom prst="rect">
            <a:avLst/>
          </a:prstGeom>
          <a:noFill/>
        </p:spPr>
        <p:txBody>
          <a:bodyPr wrap="none" rtlCol="0">
            <a:spAutoFit/>
          </a:bodyPr>
          <a:lstStyle/>
          <a:p>
            <a:r>
              <a:rPr lang="en-US" sz="1400" dirty="0" smtClean="0">
                <a:solidFill>
                  <a:srgbClr val="FFC000"/>
                </a:solidFill>
              </a:rPr>
              <a:t>512x512 with GL_NEAREST</a:t>
            </a:r>
            <a:endParaRPr lang="en-US" sz="1400" dirty="0">
              <a:solidFill>
                <a:srgbClr val="FFC000"/>
              </a:solidFill>
            </a:endParaRPr>
          </a:p>
        </p:txBody>
      </p:sp>
      <p:sp>
        <p:nvSpPr>
          <p:cNvPr id="8" name="TextBox 7"/>
          <p:cNvSpPr txBox="1"/>
          <p:nvPr/>
        </p:nvSpPr>
        <p:spPr>
          <a:xfrm>
            <a:off x="5105400" y="3886200"/>
            <a:ext cx="2276585" cy="307777"/>
          </a:xfrm>
          <a:prstGeom prst="rect">
            <a:avLst/>
          </a:prstGeom>
          <a:noFill/>
        </p:spPr>
        <p:txBody>
          <a:bodyPr wrap="none" rtlCol="0">
            <a:spAutoFit/>
          </a:bodyPr>
          <a:lstStyle/>
          <a:p>
            <a:r>
              <a:rPr lang="en-US" sz="1400" dirty="0" smtClean="0">
                <a:solidFill>
                  <a:srgbClr val="FFC000"/>
                </a:solidFill>
              </a:rPr>
              <a:t>512x512 with GL_LINEAR</a:t>
            </a:r>
            <a:endParaRPr lang="en-US" sz="1400" dirty="0">
              <a:solidFill>
                <a:srgbClr val="FFC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Percentage Closer Filtering</a:t>
            </a:r>
            <a:endParaRPr lang="en-US" dirty="0"/>
          </a:p>
        </p:txBody>
      </p:sp>
      <p:sp>
        <p:nvSpPr>
          <p:cNvPr id="3" name="Content Placeholder 2"/>
          <p:cNvSpPr>
            <a:spLocks noGrp="1"/>
          </p:cNvSpPr>
          <p:nvPr>
            <p:ph idx="1"/>
          </p:nvPr>
        </p:nvSpPr>
        <p:spPr>
          <a:xfrm>
            <a:off x="457200" y="1600200"/>
            <a:ext cx="7086600" cy="4525963"/>
          </a:xfrm>
        </p:spPr>
        <p:txBody>
          <a:bodyPr>
            <a:normAutofit fontScale="85000" lnSpcReduction="20000"/>
          </a:bodyPr>
          <a:lstStyle/>
          <a:p>
            <a:r>
              <a:rPr lang="en-US" sz="2800" dirty="0" smtClean="0"/>
              <a:t>Simulate soft shadows by looking at neighboring shadow </a:t>
            </a:r>
            <a:r>
              <a:rPr lang="en-US" sz="2800" dirty="0" err="1" smtClean="0"/>
              <a:t>texels</a:t>
            </a:r>
            <a:r>
              <a:rPr lang="en-US" sz="2800" dirty="0" smtClean="0"/>
              <a:t>.</a:t>
            </a:r>
          </a:p>
          <a:p>
            <a:r>
              <a:rPr lang="en-US" sz="2800" dirty="0" smtClean="0"/>
              <a:t>Take 4 nearest samples in shadow map</a:t>
            </a:r>
          </a:p>
          <a:p>
            <a:pPr lvl="1"/>
            <a:r>
              <a:rPr lang="en-US" sz="2400" dirty="0" smtClean="0"/>
              <a:t>Use GLSL command </a:t>
            </a:r>
            <a:r>
              <a:rPr lang="en-US" sz="2400" i="1" dirty="0" err="1" smtClean="0"/>
              <a:t>textureGather</a:t>
            </a:r>
            <a:endParaRPr lang="en-US" sz="2400" i="1" dirty="0" smtClean="0"/>
          </a:p>
          <a:p>
            <a:r>
              <a:rPr lang="en-US" sz="2800" dirty="0" smtClean="0"/>
              <a:t>Compare the surface’s depth with each  of these samples. </a:t>
            </a:r>
          </a:p>
          <a:p>
            <a:pPr lvl="1"/>
            <a:r>
              <a:rPr lang="en-US" sz="2400" dirty="0" smtClean="0"/>
              <a:t>Supply surface depth to </a:t>
            </a:r>
            <a:r>
              <a:rPr lang="en-US" sz="2400" i="1" dirty="0" err="1" smtClean="0"/>
              <a:t>textureGather</a:t>
            </a:r>
            <a:r>
              <a:rPr lang="en-US" sz="2400" dirty="0" smtClean="0"/>
              <a:t> call</a:t>
            </a:r>
          </a:p>
          <a:p>
            <a:r>
              <a:rPr lang="en-US" sz="2800" dirty="0" err="1" smtClean="0"/>
              <a:t>Bilinearly</a:t>
            </a:r>
            <a:r>
              <a:rPr lang="en-US" sz="2800" dirty="0" smtClean="0"/>
              <a:t> interpolate the results</a:t>
            </a:r>
          </a:p>
          <a:p>
            <a:r>
              <a:rPr lang="en-US" sz="2800" dirty="0" smtClean="0"/>
              <a:t>Different than linear filtering, which interpolates the depth values and not the results of the comparisons. </a:t>
            </a:r>
          </a:p>
          <a:p>
            <a:r>
              <a:rPr lang="en-US" sz="2800" dirty="0" smtClean="0"/>
              <a:t>To get a larger penumbra, sample 16 nearest </a:t>
            </a:r>
            <a:r>
              <a:rPr lang="en-US" sz="2800" dirty="0" err="1" smtClean="0"/>
              <a:t>texels</a:t>
            </a:r>
            <a:r>
              <a:rPr lang="en-US" sz="2800" dirty="0" smtClean="0"/>
              <a:t> with 4 </a:t>
            </a:r>
            <a:r>
              <a:rPr lang="en-US" sz="2800" dirty="0" err="1" smtClean="0"/>
              <a:t>textureGather</a:t>
            </a:r>
            <a:r>
              <a:rPr lang="en-US" sz="2800" dirty="0" smtClean="0"/>
              <a:t> calls.</a:t>
            </a:r>
          </a:p>
        </p:txBody>
      </p:sp>
      <p:pic>
        <p:nvPicPr>
          <p:cNvPr id="8195" name="Picture 3"/>
          <p:cNvPicPr>
            <a:picLocks noChangeAspect="1" noChangeArrowheads="1"/>
          </p:cNvPicPr>
          <p:nvPr/>
        </p:nvPicPr>
        <p:blipFill>
          <a:blip r:embed="rId2" cstate="print"/>
          <a:srcRect/>
          <a:stretch>
            <a:fillRect/>
          </a:stretch>
        </p:blipFill>
        <p:spPr bwMode="auto">
          <a:xfrm>
            <a:off x="6934200" y="1828800"/>
            <a:ext cx="1905000" cy="1905000"/>
          </a:xfrm>
          <a:prstGeom prst="rect">
            <a:avLst/>
          </a:prstGeom>
          <a:noFill/>
          <a:ln w="9525">
            <a:noFill/>
            <a:miter lim="800000"/>
            <a:headEnd/>
            <a:tailEnd/>
          </a:ln>
        </p:spPr>
      </p:pic>
      <p:sp>
        <p:nvSpPr>
          <p:cNvPr id="6" name="Rectangle 5"/>
          <p:cNvSpPr/>
          <p:nvPr/>
        </p:nvSpPr>
        <p:spPr>
          <a:xfrm>
            <a:off x="0" y="6581001"/>
            <a:ext cx="7315200" cy="276999"/>
          </a:xfrm>
          <a:prstGeom prst="rect">
            <a:avLst/>
          </a:prstGeom>
        </p:spPr>
        <p:txBody>
          <a:bodyPr wrap="square">
            <a:spAutoFit/>
          </a:bodyPr>
          <a:lstStyle/>
          <a:p>
            <a:r>
              <a:rPr lang="en-US" sz="1200" dirty="0" smtClean="0">
                <a:hlinkClick r:id="rId3"/>
              </a:rPr>
              <a:t>http://http.developer.nvidia.com/GPUGems/gpugems_ch11.html</a:t>
            </a:r>
            <a:endParaRPr 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Percentage Closer Filtering</a:t>
            </a:r>
            <a:endParaRPr lang="en-US" dirty="0"/>
          </a:p>
        </p:txBody>
      </p:sp>
      <p:sp>
        <p:nvSpPr>
          <p:cNvPr id="3" name="Content Placeholder 2"/>
          <p:cNvSpPr>
            <a:spLocks noGrp="1"/>
          </p:cNvSpPr>
          <p:nvPr>
            <p:ph idx="1"/>
          </p:nvPr>
        </p:nvSpPr>
        <p:spPr>
          <a:xfrm>
            <a:off x="457200" y="1600200"/>
            <a:ext cx="6858000" cy="4525963"/>
          </a:xfrm>
        </p:spPr>
        <p:txBody>
          <a:bodyPr/>
          <a:lstStyle/>
          <a:p>
            <a:r>
              <a:rPr lang="en-US" sz="3200" dirty="0" smtClean="0"/>
              <a:t>Sample </a:t>
            </a:r>
            <a:r>
              <a:rPr lang="en-US" sz="3200" dirty="0" smtClean="0"/>
              <a:t>random neighbors to get a less patterned </a:t>
            </a:r>
            <a:r>
              <a:rPr lang="en-US" sz="3200" dirty="0" smtClean="0"/>
              <a:t>look</a:t>
            </a:r>
          </a:p>
          <a:p>
            <a:pPr lvl="1"/>
            <a:r>
              <a:rPr lang="en-US" sz="2400" dirty="0" smtClean="0"/>
              <a:t>Use a non-uniform disk. Rotate the disk using random rotations stored in a texture.</a:t>
            </a:r>
            <a:endParaRPr lang="en-US" sz="2400" dirty="0" smtClean="0"/>
          </a:p>
          <a:p>
            <a:endParaRPr lang="en-US" b="1" dirty="0"/>
          </a:p>
        </p:txBody>
      </p:sp>
      <p:pic>
        <p:nvPicPr>
          <p:cNvPr id="9218" name="Picture 2"/>
          <p:cNvPicPr>
            <a:picLocks noChangeAspect="1" noChangeArrowheads="1"/>
          </p:cNvPicPr>
          <p:nvPr/>
        </p:nvPicPr>
        <p:blipFill>
          <a:blip r:embed="rId2" cstate="print"/>
          <a:srcRect/>
          <a:stretch>
            <a:fillRect/>
          </a:stretch>
        </p:blipFill>
        <p:spPr bwMode="auto">
          <a:xfrm>
            <a:off x="914399" y="3755648"/>
            <a:ext cx="2971800" cy="2750146"/>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7467600" y="1219200"/>
            <a:ext cx="1401786" cy="1356125"/>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7467600" y="2743200"/>
            <a:ext cx="1295400" cy="1389270"/>
          </a:xfrm>
          <a:prstGeom prst="rect">
            <a:avLst/>
          </a:prstGeom>
          <a:noFill/>
          <a:ln w="9525">
            <a:noFill/>
            <a:miter lim="800000"/>
            <a:headEnd/>
            <a:tailEnd/>
          </a:ln>
        </p:spPr>
      </p:pic>
      <p:pic>
        <p:nvPicPr>
          <p:cNvPr id="9222" name="Picture 6"/>
          <p:cNvPicPr>
            <a:picLocks noChangeAspect="1" noChangeArrowheads="1"/>
          </p:cNvPicPr>
          <p:nvPr/>
        </p:nvPicPr>
        <p:blipFill>
          <a:blip r:embed="rId5" cstate="print"/>
          <a:srcRect/>
          <a:stretch>
            <a:fillRect/>
          </a:stretch>
        </p:blipFill>
        <p:spPr bwMode="auto">
          <a:xfrm>
            <a:off x="4191000" y="3733800"/>
            <a:ext cx="3048000" cy="2803147"/>
          </a:xfrm>
          <a:prstGeom prst="rect">
            <a:avLst/>
          </a:prstGeom>
          <a:noFill/>
          <a:ln w="9525">
            <a:noFill/>
            <a:miter lim="800000"/>
            <a:headEnd/>
            <a:tailEnd/>
          </a:ln>
        </p:spPr>
      </p:pic>
      <p:sp>
        <p:nvSpPr>
          <p:cNvPr id="9" name="Rectangle 8"/>
          <p:cNvSpPr/>
          <p:nvPr/>
        </p:nvSpPr>
        <p:spPr>
          <a:xfrm>
            <a:off x="0" y="6581001"/>
            <a:ext cx="8077200" cy="276999"/>
          </a:xfrm>
          <a:prstGeom prst="rect">
            <a:avLst/>
          </a:prstGeom>
        </p:spPr>
        <p:txBody>
          <a:bodyPr wrap="square">
            <a:spAutoFit/>
          </a:bodyPr>
          <a:lstStyle/>
          <a:p>
            <a:r>
              <a:rPr lang="en-US" sz="1200" dirty="0" smtClean="0">
                <a:hlinkClick r:id="rId6"/>
              </a:rPr>
              <a:t>http://developer.amd.com/media/gpu_assets/Isidoro-ShadowMapping.pdf</a:t>
            </a:r>
            <a:endParaRPr 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Shadow Maps</a:t>
            </a:r>
            <a:endParaRPr lang="en-US" dirty="0"/>
          </a:p>
        </p:txBody>
      </p:sp>
      <p:sp>
        <p:nvSpPr>
          <p:cNvPr id="3" name="Content Placeholder 2"/>
          <p:cNvSpPr>
            <a:spLocks noGrp="1"/>
          </p:cNvSpPr>
          <p:nvPr>
            <p:ph idx="1"/>
          </p:nvPr>
        </p:nvSpPr>
        <p:spPr>
          <a:xfrm>
            <a:off x="457200" y="1600200"/>
            <a:ext cx="8458200" cy="4525963"/>
          </a:xfrm>
        </p:spPr>
        <p:txBody>
          <a:bodyPr/>
          <a:lstStyle/>
          <a:p>
            <a:r>
              <a:rPr lang="en-US" dirty="0" smtClean="0"/>
              <a:t>Store depth in one map, and depth² in another</a:t>
            </a:r>
          </a:p>
          <a:p>
            <a:r>
              <a:rPr lang="en-US" dirty="0" smtClean="0"/>
              <a:t>Filter these maps to your liking</a:t>
            </a:r>
          </a:p>
          <a:p>
            <a:pPr lvl="1"/>
            <a:r>
              <a:rPr lang="en-US" dirty="0" err="1" smtClean="0"/>
              <a:t>Mip</a:t>
            </a:r>
            <a:r>
              <a:rPr lang="en-US" dirty="0" smtClean="0"/>
              <a:t>-map</a:t>
            </a:r>
          </a:p>
          <a:p>
            <a:pPr lvl="1"/>
            <a:r>
              <a:rPr lang="en-US" dirty="0" smtClean="0"/>
              <a:t>Gaussian blur</a:t>
            </a:r>
          </a:p>
          <a:p>
            <a:pPr lvl="1"/>
            <a:r>
              <a:rPr lang="en-US" dirty="0" smtClean="0"/>
              <a:t>Summed area tables </a:t>
            </a:r>
          </a:p>
          <a:p>
            <a:r>
              <a:rPr lang="en-US" dirty="0" smtClean="0"/>
              <a:t>Determine fragment’s shadow strength through a probability function</a:t>
            </a:r>
          </a:p>
          <a:p>
            <a:pPr lvl="1"/>
            <a:endParaRPr lang="en-US" dirty="0" smtClean="0"/>
          </a:p>
          <a:p>
            <a:pPr lvl="1"/>
            <a:endParaRPr lang="en-US" dirty="0" smtClean="0"/>
          </a:p>
          <a:p>
            <a:endParaRPr lang="en-US" dirty="0"/>
          </a:p>
        </p:txBody>
      </p:sp>
      <p:pic>
        <p:nvPicPr>
          <p:cNvPr id="10242" name="Picture 2" descr="C:\Users\Sean\Desktop\eq1.png"/>
          <p:cNvPicPr>
            <a:picLocks noChangeAspect="1" noChangeArrowheads="1"/>
          </p:cNvPicPr>
          <p:nvPr/>
        </p:nvPicPr>
        <p:blipFill>
          <a:blip r:embed="rId2" cstate="print"/>
          <a:srcRect/>
          <a:stretch>
            <a:fillRect/>
          </a:stretch>
        </p:blipFill>
        <p:spPr bwMode="auto">
          <a:xfrm>
            <a:off x="838200" y="5181600"/>
            <a:ext cx="3152775" cy="1419225"/>
          </a:xfrm>
          <a:prstGeom prst="rect">
            <a:avLst/>
          </a:prstGeom>
          <a:noFill/>
        </p:spPr>
      </p:pic>
      <p:sp>
        <p:nvSpPr>
          <p:cNvPr id="5" name="TextBox 4"/>
          <p:cNvSpPr txBox="1"/>
          <p:nvPr/>
        </p:nvSpPr>
        <p:spPr>
          <a:xfrm>
            <a:off x="4495800" y="5410200"/>
            <a:ext cx="4267200" cy="1754326"/>
          </a:xfrm>
          <a:prstGeom prst="rect">
            <a:avLst/>
          </a:prstGeom>
          <a:noFill/>
        </p:spPr>
        <p:txBody>
          <a:bodyPr wrap="square" rtlCol="0">
            <a:spAutoFit/>
          </a:bodyPr>
          <a:lstStyle/>
          <a:p>
            <a:r>
              <a:rPr lang="en-US" dirty="0" smtClean="0"/>
              <a:t>Where M</a:t>
            </a:r>
            <a:r>
              <a:rPr lang="en-US" sz="1200" dirty="0" smtClean="0"/>
              <a:t>1 </a:t>
            </a:r>
            <a:r>
              <a:rPr lang="en-US" dirty="0" smtClean="0"/>
              <a:t>= shadow map sample</a:t>
            </a:r>
          </a:p>
          <a:p>
            <a:r>
              <a:rPr lang="en-US" dirty="0" smtClean="0"/>
              <a:t>            M</a:t>
            </a:r>
            <a:r>
              <a:rPr lang="en-US" sz="1200" dirty="0" smtClean="0"/>
              <a:t>2 </a:t>
            </a:r>
            <a:r>
              <a:rPr lang="en-US" dirty="0" smtClean="0"/>
              <a:t>= depth² shadow map sample</a:t>
            </a:r>
          </a:p>
          <a:p>
            <a:r>
              <a:rPr lang="en-US" dirty="0" smtClean="0"/>
              <a:t> </a:t>
            </a:r>
            <a:r>
              <a:rPr lang="en-US" dirty="0" smtClean="0"/>
              <a:t>            t   = fragment depth</a:t>
            </a:r>
          </a:p>
          <a:p>
            <a:r>
              <a:rPr lang="en-US" dirty="0" smtClean="0"/>
              <a:t> </a:t>
            </a:r>
            <a:r>
              <a:rPr lang="en-US" dirty="0" smtClean="0"/>
              <a:t>           </a:t>
            </a:r>
            <a:r>
              <a:rPr lang="el-GR" dirty="0" smtClean="0"/>
              <a:t>σ</a:t>
            </a:r>
            <a:r>
              <a:rPr lang="en-US" dirty="0" smtClean="0"/>
              <a:t>²</a:t>
            </a:r>
            <a:r>
              <a:rPr lang="en-US" dirty="0" smtClean="0"/>
              <a:t>  = variance</a:t>
            </a:r>
          </a:p>
          <a:p>
            <a:r>
              <a:rPr lang="en-US" dirty="0" smtClean="0"/>
              <a:t> </a:t>
            </a:r>
            <a:r>
              <a:rPr lang="en-US" dirty="0" smtClean="0"/>
              <a:t>         </a:t>
            </a:r>
            <a:r>
              <a:rPr lang="en-US" dirty="0" err="1" smtClean="0"/>
              <a:t>p</a:t>
            </a:r>
            <a:r>
              <a:rPr lang="en-US" sz="1200" dirty="0" err="1" smtClean="0"/>
              <a:t>max</a:t>
            </a:r>
            <a:r>
              <a:rPr lang="en-US" sz="1200" dirty="0" smtClean="0"/>
              <a:t> </a:t>
            </a:r>
            <a:r>
              <a:rPr lang="en-US" dirty="0" smtClean="0"/>
              <a:t>= max % of samples in light</a:t>
            </a:r>
          </a:p>
          <a:p>
            <a:r>
              <a:rPr lang="en-US" dirty="0" smtClean="0"/>
              <a:t>             </a:t>
            </a:r>
            <a:endParaRPr lang="en-US" dirty="0"/>
          </a:p>
        </p:txBody>
      </p:sp>
      <p:sp>
        <p:nvSpPr>
          <p:cNvPr id="6" name="Rectangle 5"/>
          <p:cNvSpPr/>
          <p:nvPr/>
        </p:nvSpPr>
        <p:spPr>
          <a:xfrm>
            <a:off x="0" y="6581001"/>
            <a:ext cx="4572000" cy="276999"/>
          </a:xfrm>
          <a:prstGeom prst="rect">
            <a:avLst/>
          </a:prstGeom>
        </p:spPr>
        <p:txBody>
          <a:bodyPr>
            <a:spAutoFit/>
          </a:bodyPr>
          <a:lstStyle/>
          <a:p>
            <a:r>
              <a:rPr lang="en-US" sz="1200" dirty="0" smtClean="0">
                <a:hlinkClick r:id="rId3"/>
              </a:rPr>
              <a:t>http://graphics.stanford.edu/~mdfisher/Shadows.html</a:t>
            </a:r>
            <a:endParaRPr 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Shadow Maps</a:t>
            </a:r>
            <a:endParaRPr lang="en-US" dirty="0"/>
          </a:p>
        </p:txBody>
      </p:sp>
      <p:sp>
        <p:nvSpPr>
          <p:cNvPr id="3" name="Content Placeholder 2"/>
          <p:cNvSpPr>
            <a:spLocks noGrp="1"/>
          </p:cNvSpPr>
          <p:nvPr>
            <p:ph idx="1"/>
          </p:nvPr>
        </p:nvSpPr>
        <p:spPr>
          <a:xfrm>
            <a:off x="457200" y="1600200"/>
            <a:ext cx="8305800" cy="4525963"/>
          </a:xfrm>
        </p:spPr>
        <p:txBody>
          <a:bodyPr/>
          <a:lstStyle/>
          <a:p>
            <a:r>
              <a:rPr lang="en-US" dirty="0" smtClean="0"/>
              <a:t>Advantages:</a:t>
            </a:r>
          </a:p>
          <a:p>
            <a:pPr lvl="1"/>
            <a:r>
              <a:rPr lang="en-US" dirty="0" smtClean="0"/>
              <a:t>Able to capture large penumbra at a much smaller cost than PCF</a:t>
            </a:r>
          </a:p>
          <a:p>
            <a:pPr lvl="1"/>
            <a:r>
              <a:rPr lang="en-US" dirty="0" smtClean="0"/>
              <a:t>Does a great job of blurring low res shadow maps</a:t>
            </a:r>
          </a:p>
          <a:p>
            <a:pPr lvl="1"/>
            <a:endParaRPr lang="en-US" dirty="0" smtClean="0"/>
          </a:p>
          <a:p>
            <a:endParaRPr lang="en-US" dirty="0" smtClean="0"/>
          </a:p>
          <a:p>
            <a:endParaRPr lang="en-US" dirty="0" smtClean="0"/>
          </a:p>
          <a:p>
            <a:endParaRPr lang="en-US" dirty="0" smtClean="0"/>
          </a:p>
        </p:txBody>
      </p:sp>
      <p:pic>
        <p:nvPicPr>
          <p:cNvPr id="11266" name="Picture 2"/>
          <p:cNvPicPr>
            <a:picLocks noChangeAspect="1" noChangeArrowheads="1"/>
          </p:cNvPicPr>
          <p:nvPr/>
        </p:nvPicPr>
        <p:blipFill>
          <a:blip r:embed="rId2" cstate="print"/>
          <a:srcRect/>
          <a:stretch>
            <a:fillRect/>
          </a:stretch>
        </p:blipFill>
        <p:spPr bwMode="auto">
          <a:xfrm>
            <a:off x="457200" y="4191000"/>
            <a:ext cx="4191000" cy="2266122"/>
          </a:xfrm>
          <a:prstGeom prst="rect">
            <a:avLst/>
          </a:prstGeom>
          <a:noFill/>
          <a:ln w="9525">
            <a:noFill/>
            <a:miter lim="800000"/>
            <a:headEnd/>
            <a:tailEnd/>
          </a:ln>
        </p:spPr>
      </p:pic>
      <p:sp>
        <p:nvSpPr>
          <p:cNvPr id="5" name="TextBox 4"/>
          <p:cNvSpPr txBox="1"/>
          <p:nvPr/>
        </p:nvSpPr>
        <p:spPr>
          <a:xfrm>
            <a:off x="454421" y="3733800"/>
            <a:ext cx="4193779" cy="461665"/>
          </a:xfrm>
          <a:prstGeom prst="rect">
            <a:avLst/>
          </a:prstGeom>
          <a:noFill/>
        </p:spPr>
        <p:txBody>
          <a:bodyPr wrap="square" rtlCol="0">
            <a:spAutoFit/>
          </a:bodyPr>
          <a:lstStyle/>
          <a:p>
            <a:r>
              <a:rPr lang="en-US" sz="1200" dirty="0" smtClean="0">
                <a:solidFill>
                  <a:srgbClr val="FFC000"/>
                </a:solidFill>
              </a:rPr>
              <a:t>21 x 21 blur filter kernel with Six 512x512 shadow maps </a:t>
            </a:r>
          </a:p>
          <a:p>
            <a:r>
              <a:rPr lang="en-US" sz="1200" dirty="0" smtClean="0">
                <a:solidFill>
                  <a:srgbClr val="FFC000"/>
                </a:solidFill>
              </a:rPr>
              <a:t>Running at 141 fps</a:t>
            </a:r>
            <a:endParaRPr lang="en-US" sz="1200" dirty="0">
              <a:solidFill>
                <a:srgbClr val="FFC000"/>
              </a:solidFill>
            </a:endParaRPr>
          </a:p>
        </p:txBody>
      </p:sp>
      <p:sp>
        <p:nvSpPr>
          <p:cNvPr id="6" name="Rectangle 5"/>
          <p:cNvSpPr/>
          <p:nvPr/>
        </p:nvSpPr>
        <p:spPr>
          <a:xfrm>
            <a:off x="0" y="6581001"/>
            <a:ext cx="7543800" cy="276999"/>
          </a:xfrm>
          <a:prstGeom prst="rect">
            <a:avLst/>
          </a:prstGeom>
        </p:spPr>
        <p:txBody>
          <a:bodyPr wrap="square">
            <a:spAutoFit/>
          </a:bodyPr>
          <a:lstStyle/>
          <a:p>
            <a:r>
              <a:rPr lang="en-US" sz="1200" dirty="0" smtClean="0">
                <a:hlinkClick r:id="rId3"/>
              </a:rPr>
              <a:t>http://graphics.stanford.edu/~mdfisher/Shadows.html</a:t>
            </a:r>
            <a:endParaRPr lang="en-US" sz="1200" dirty="0"/>
          </a:p>
        </p:txBody>
      </p:sp>
      <p:pic>
        <p:nvPicPr>
          <p:cNvPr id="11267" name="Picture 3"/>
          <p:cNvPicPr>
            <a:picLocks noChangeAspect="1" noChangeArrowheads="1"/>
          </p:cNvPicPr>
          <p:nvPr/>
        </p:nvPicPr>
        <p:blipFill>
          <a:blip r:embed="rId4" cstate="print"/>
          <a:srcRect/>
          <a:stretch>
            <a:fillRect/>
          </a:stretch>
        </p:blipFill>
        <p:spPr bwMode="auto">
          <a:xfrm>
            <a:off x="4800600" y="3657600"/>
            <a:ext cx="4114800" cy="2921853"/>
          </a:xfrm>
          <a:prstGeom prst="rect">
            <a:avLst/>
          </a:prstGeom>
          <a:noFill/>
          <a:ln w="9525">
            <a:noFill/>
            <a:miter lim="800000"/>
            <a:headEnd/>
            <a:tailEnd/>
          </a:ln>
        </p:spPr>
      </p:pic>
      <p:sp>
        <p:nvSpPr>
          <p:cNvPr id="8" name="Rectangle 7"/>
          <p:cNvSpPr/>
          <p:nvPr/>
        </p:nvSpPr>
        <p:spPr>
          <a:xfrm>
            <a:off x="4495800" y="6581001"/>
            <a:ext cx="4724400" cy="276999"/>
          </a:xfrm>
          <a:prstGeom prst="rect">
            <a:avLst/>
          </a:prstGeom>
        </p:spPr>
        <p:txBody>
          <a:bodyPr wrap="square">
            <a:spAutoFit/>
          </a:bodyPr>
          <a:lstStyle/>
          <a:p>
            <a:r>
              <a:rPr lang="en-US" sz="1200" dirty="0" smtClean="0">
                <a:hlinkClick r:id="rId5"/>
              </a:rPr>
              <a:t>http://http.developer.nvidia.com/GPUGems3/gpugems3_ch08.html</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Shadow Techniques</a:t>
            </a:r>
            <a:endParaRPr lang="en-US" dirty="0"/>
          </a:p>
        </p:txBody>
      </p:sp>
      <p:sp>
        <p:nvSpPr>
          <p:cNvPr id="3" name="Content Placeholder 2"/>
          <p:cNvSpPr>
            <a:spLocks noGrp="1"/>
          </p:cNvSpPr>
          <p:nvPr>
            <p:ph idx="1"/>
          </p:nvPr>
        </p:nvSpPr>
        <p:spPr>
          <a:xfrm>
            <a:off x="457200" y="1600200"/>
            <a:ext cx="8077200" cy="4525963"/>
          </a:xfrm>
        </p:spPr>
        <p:txBody>
          <a:bodyPr>
            <a:normAutofit lnSpcReduction="10000"/>
          </a:bodyPr>
          <a:lstStyle/>
          <a:p>
            <a:r>
              <a:rPr lang="en-US" dirty="0" smtClean="0"/>
              <a:t>Shadow Volumes</a:t>
            </a:r>
          </a:p>
          <a:p>
            <a:pPr lvl="1"/>
            <a:r>
              <a:rPr lang="en-US" dirty="0" smtClean="0"/>
              <a:t>Shadows are represented as polygonal volumes in space</a:t>
            </a:r>
          </a:p>
          <a:p>
            <a:pPr lvl="1"/>
            <a:r>
              <a:rPr lang="en-US" dirty="0" smtClean="0"/>
              <a:t>Pros: accurate hard shadows</a:t>
            </a:r>
          </a:p>
          <a:p>
            <a:pPr lvl="1"/>
            <a:r>
              <a:rPr lang="en-US" dirty="0" smtClean="0"/>
              <a:t>Cons: slow, rasterization heavy</a:t>
            </a:r>
          </a:p>
          <a:p>
            <a:r>
              <a:rPr lang="en-US" dirty="0" smtClean="0"/>
              <a:t>Shadow Maps</a:t>
            </a:r>
          </a:p>
          <a:p>
            <a:pPr lvl="1"/>
            <a:r>
              <a:rPr lang="en-US" dirty="0" smtClean="0"/>
              <a:t>Shadows are determined through depth buffer comparison tests</a:t>
            </a:r>
          </a:p>
          <a:p>
            <a:pPr lvl="1"/>
            <a:r>
              <a:rPr lang="en-US" dirty="0" smtClean="0"/>
              <a:t>Pros: fast, support for soft shadows</a:t>
            </a:r>
          </a:p>
          <a:p>
            <a:pPr lvl="1"/>
            <a:r>
              <a:rPr lang="en-US" dirty="0" smtClean="0"/>
              <a:t>Cons: high memory usage, aliasing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Shadow Maps</a:t>
            </a:r>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609600" y="1600200"/>
            <a:ext cx="7953375" cy="4819650"/>
          </a:xfrm>
          <a:prstGeom prst="rect">
            <a:avLst/>
          </a:prstGeom>
          <a:noFill/>
          <a:ln w="9525">
            <a:noFill/>
            <a:miter lim="800000"/>
            <a:headEnd/>
            <a:tailEnd/>
          </a:ln>
        </p:spPr>
      </p:pic>
      <p:sp>
        <p:nvSpPr>
          <p:cNvPr id="5" name="Rectangle 4"/>
          <p:cNvSpPr/>
          <p:nvPr/>
        </p:nvSpPr>
        <p:spPr>
          <a:xfrm>
            <a:off x="0" y="6581001"/>
            <a:ext cx="8686800" cy="276999"/>
          </a:xfrm>
          <a:prstGeom prst="rect">
            <a:avLst/>
          </a:prstGeom>
        </p:spPr>
        <p:txBody>
          <a:bodyPr wrap="square">
            <a:spAutoFit/>
          </a:bodyPr>
          <a:lstStyle/>
          <a:p>
            <a:r>
              <a:rPr lang="en-US" sz="1200" dirty="0" smtClean="0">
                <a:hlinkClick r:id="rId3"/>
              </a:rPr>
              <a:t>http://http.download.nvidia.com/developer/presentations/2006/gdc/2006-GDC-Variance-Shadow-Maps.pdf</a:t>
            </a:r>
            <a:endParaRPr lang="en-US" sz="1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Shadow Maps</a:t>
            </a:r>
            <a:endParaRPr lang="en-US" dirty="0"/>
          </a:p>
        </p:txBody>
      </p:sp>
      <p:sp>
        <p:nvSpPr>
          <p:cNvPr id="3" name="Content Placeholder 2"/>
          <p:cNvSpPr>
            <a:spLocks noGrp="1"/>
          </p:cNvSpPr>
          <p:nvPr>
            <p:ph idx="1"/>
          </p:nvPr>
        </p:nvSpPr>
        <p:spPr>
          <a:xfrm>
            <a:off x="457200" y="1600200"/>
            <a:ext cx="7696200" cy="4525963"/>
          </a:xfrm>
        </p:spPr>
        <p:txBody>
          <a:bodyPr>
            <a:normAutofit/>
          </a:bodyPr>
          <a:lstStyle/>
          <a:p>
            <a:r>
              <a:rPr lang="en-US" dirty="0" smtClean="0"/>
              <a:t>Main problem: light bleeding</a:t>
            </a:r>
          </a:p>
          <a:p>
            <a:pPr lvl="1"/>
            <a:r>
              <a:rPr lang="en-US" sz="2000" dirty="0" smtClean="0"/>
              <a:t>Happens when more than two </a:t>
            </a:r>
            <a:r>
              <a:rPr lang="en-US" sz="2000" dirty="0" err="1" smtClean="0"/>
              <a:t>occluders</a:t>
            </a:r>
            <a:r>
              <a:rPr lang="en-US" sz="2000" dirty="0" smtClean="0"/>
              <a:t> that are far apart shadow the same region.</a:t>
            </a:r>
          </a:p>
          <a:p>
            <a:pPr lvl="1"/>
            <a:r>
              <a:rPr lang="en-US" sz="2000" dirty="0" smtClean="0"/>
              <a:t>At the lit edges, the probability function uses the depth of the triangle to estimate the shadow strength.</a:t>
            </a:r>
          </a:p>
          <a:p>
            <a:pPr lvl="2"/>
            <a:r>
              <a:rPr lang="en-US" sz="1800" dirty="0" smtClean="0"/>
              <a:t>The depth map can only store one sample per pixel, so there is no understanding of a second, closer </a:t>
            </a:r>
            <a:r>
              <a:rPr lang="en-US" sz="1800" dirty="0" err="1" smtClean="0"/>
              <a:t>occluder</a:t>
            </a:r>
            <a:r>
              <a:rPr lang="en-US" sz="1800" dirty="0" smtClean="0"/>
              <a:t> (the teapot)</a:t>
            </a:r>
          </a:p>
          <a:p>
            <a:pPr lvl="1"/>
            <a:r>
              <a:rPr lang="en-US" sz="2000" dirty="0" smtClean="0"/>
              <a:t>Somehow we need to know the depth distribution …</a:t>
            </a:r>
          </a:p>
        </p:txBody>
      </p:sp>
      <p:pic>
        <p:nvPicPr>
          <p:cNvPr id="13314" name="Picture 2"/>
          <p:cNvPicPr>
            <a:picLocks noChangeAspect="1" noChangeArrowheads="1"/>
          </p:cNvPicPr>
          <p:nvPr/>
        </p:nvPicPr>
        <p:blipFill>
          <a:blip r:embed="rId2" cstate="print"/>
          <a:srcRect/>
          <a:stretch>
            <a:fillRect/>
          </a:stretch>
        </p:blipFill>
        <p:spPr bwMode="auto">
          <a:xfrm>
            <a:off x="2667000" y="4572000"/>
            <a:ext cx="3169055" cy="1977154"/>
          </a:xfrm>
          <a:prstGeom prst="rect">
            <a:avLst/>
          </a:prstGeom>
          <a:noFill/>
          <a:ln w="9525">
            <a:noFill/>
            <a:miter lim="800000"/>
            <a:headEnd/>
            <a:tailEnd/>
          </a:ln>
        </p:spPr>
      </p:pic>
      <p:sp>
        <p:nvSpPr>
          <p:cNvPr id="5" name="Rectangle 4"/>
          <p:cNvSpPr/>
          <p:nvPr/>
        </p:nvSpPr>
        <p:spPr>
          <a:xfrm>
            <a:off x="0" y="6581001"/>
            <a:ext cx="6553200" cy="276999"/>
          </a:xfrm>
          <a:prstGeom prst="rect">
            <a:avLst/>
          </a:prstGeom>
        </p:spPr>
        <p:txBody>
          <a:bodyPr wrap="square">
            <a:spAutoFit/>
          </a:bodyPr>
          <a:lstStyle/>
          <a:p>
            <a:r>
              <a:rPr lang="en-US" sz="1200" dirty="0" smtClean="0">
                <a:hlinkClick r:id="rId3"/>
              </a:rPr>
              <a:t>http://pixelstoomany.wordpress.com/category/shadows/light-bleeding/</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Shadow Maps</a:t>
            </a:r>
            <a:endParaRPr lang="en-US" dirty="0"/>
          </a:p>
        </p:txBody>
      </p:sp>
      <p:sp>
        <p:nvSpPr>
          <p:cNvPr id="3" name="Content Placeholder 2"/>
          <p:cNvSpPr>
            <a:spLocks noGrp="1"/>
          </p:cNvSpPr>
          <p:nvPr>
            <p:ph idx="1"/>
          </p:nvPr>
        </p:nvSpPr>
        <p:spPr>
          <a:xfrm>
            <a:off x="457200" y="1600200"/>
            <a:ext cx="5943600" cy="4525963"/>
          </a:xfrm>
        </p:spPr>
        <p:txBody>
          <a:bodyPr>
            <a:normAutofit fontScale="92500" lnSpcReduction="10000"/>
          </a:bodyPr>
          <a:lstStyle/>
          <a:p>
            <a:r>
              <a:rPr lang="en-US" dirty="0" smtClean="0"/>
              <a:t>Light Bleeding solutions</a:t>
            </a:r>
          </a:p>
          <a:p>
            <a:pPr lvl="1"/>
            <a:r>
              <a:rPr lang="en-US" dirty="0" smtClean="0"/>
              <a:t>Add variance threshold so that you never get very light areas </a:t>
            </a:r>
          </a:p>
          <a:p>
            <a:pPr lvl="2"/>
            <a:r>
              <a:rPr lang="en-US" sz="2200" dirty="0" smtClean="0"/>
              <a:t>But makes the shadow falloff too strong</a:t>
            </a:r>
          </a:p>
          <a:p>
            <a:pPr lvl="1"/>
            <a:r>
              <a:rPr lang="en-US" dirty="0" smtClean="0"/>
              <a:t>Represent discrete depth steps with smooth functions</a:t>
            </a:r>
          </a:p>
          <a:p>
            <a:pPr lvl="2"/>
            <a:r>
              <a:rPr lang="en-US" dirty="0" smtClean="0"/>
              <a:t>Convolution shadow maps</a:t>
            </a:r>
          </a:p>
          <a:p>
            <a:pPr lvl="3"/>
            <a:r>
              <a:rPr lang="en-US" dirty="0" smtClean="0"/>
              <a:t>Approximate depth steps with 1D Fourier expansion</a:t>
            </a:r>
          </a:p>
          <a:p>
            <a:pPr lvl="2"/>
            <a:r>
              <a:rPr lang="en-US" dirty="0" smtClean="0"/>
              <a:t>Exponential shadow maps</a:t>
            </a:r>
          </a:p>
          <a:p>
            <a:pPr lvl="3"/>
            <a:r>
              <a:rPr lang="en-US" dirty="0" smtClean="0"/>
              <a:t>Approximate step function with exponential function</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6248400" y="2667000"/>
            <a:ext cx="2533650" cy="1853716"/>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6248400" y="4724400"/>
            <a:ext cx="2589415" cy="1600200"/>
          </a:xfrm>
          <a:prstGeom prst="rect">
            <a:avLst/>
          </a:prstGeom>
          <a:noFill/>
          <a:ln w="9525">
            <a:noFill/>
            <a:miter lim="800000"/>
            <a:headEnd/>
            <a:tailEnd/>
          </a:ln>
        </p:spPr>
      </p:pic>
      <p:sp>
        <p:nvSpPr>
          <p:cNvPr id="6" name="Rectangle 5"/>
          <p:cNvSpPr/>
          <p:nvPr/>
        </p:nvSpPr>
        <p:spPr>
          <a:xfrm>
            <a:off x="0" y="6581001"/>
            <a:ext cx="7543800" cy="276999"/>
          </a:xfrm>
          <a:prstGeom prst="rect">
            <a:avLst/>
          </a:prstGeom>
        </p:spPr>
        <p:txBody>
          <a:bodyPr wrap="square">
            <a:spAutoFit/>
          </a:bodyPr>
          <a:lstStyle/>
          <a:p>
            <a:r>
              <a:rPr lang="en-US" sz="1200" dirty="0" smtClean="0">
                <a:hlinkClick r:id="rId4"/>
              </a:rPr>
              <a:t>http://developer.download.nvidia.com/presentations/2008/GDC/GDC08_SoftShadowMapping.pdf</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industry do?</a:t>
            </a:r>
            <a:endParaRPr lang="en-US" dirty="0"/>
          </a:p>
        </p:txBody>
      </p:sp>
      <p:sp>
        <p:nvSpPr>
          <p:cNvPr id="3" name="Content Placeholder 2"/>
          <p:cNvSpPr>
            <a:spLocks noGrp="1"/>
          </p:cNvSpPr>
          <p:nvPr>
            <p:ph idx="1"/>
          </p:nvPr>
        </p:nvSpPr>
        <p:spPr>
          <a:xfrm>
            <a:off x="457200" y="1600200"/>
            <a:ext cx="8153400" cy="5257800"/>
          </a:xfrm>
        </p:spPr>
        <p:txBody>
          <a:bodyPr>
            <a:normAutofit fontScale="62500" lnSpcReduction="20000"/>
          </a:bodyPr>
          <a:lstStyle/>
          <a:p>
            <a:r>
              <a:rPr lang="en-US" sz="3800" dirty="0" smtClean="0"/>
              <a:t>What shadow technique family should I use?</a:t>
            </a:r>
          </a:p>
          <a:p>
            <a:pPr lvl="1"/>
            <a:r>
              <a:rPr lang="en-US" dirty="0" smtClean="0"/>
              <a:t>Shadow Volumes or Shadow Mapping?</a:t>
            </a:r>
          </a:p>
          <a:p>
            <a:pPr lvl="1"/>
            <a:r>
              <a:rPr lang="en-US" dirty="0" smtClean="0">
                <a:solidFill>
                  <a:srgbClr val="92D050"/>
                </a:solidFill>
              </a:rPr>
              <a:t>Shadow Mapping</a:t>
            </a:r>
          </a:p>
          <a:p>
            <a:r>
              <a:rPr lang="en-US" sz="3800" dirty="0" smtClean="0"/>
              <a:t>Which technique should I use to combat perspective aliasing and shadow map resolution issues?</a:t>
            </a:r>
          </a:p>
          <a:p>
            <a:pPr lvl="1"/>
            <a:r>
              <a:rPr lang="en-US" dirty="0" smtClean="0"/>
              <a:t>Warped perspective shadow maps or Cascaded Shadow Maps?</a:t>
            </a:r>
          </a:p>
          <a:p>
            <a:pPr lvl="1"/>
            <a:r>
              <a:rPr lang="en-US" dirty="0" smtClean="0">
                <a:solidFill>
                  <a:srgbClr val="92D050"/>
                </a:solidFill>
              </a:rPr>
              <a:t>Cascaded Shadow Maps</a:t>
            </a:r>
          </a:p>
          <a:p>
            <a:r>
              <a:rPr lang="en-US" sz="3800" dirty="0" smtClean="0"/>
              <a:t>Which soft shadow technique should I use?</a:t>
            </a:r>
          </a:p>
          <a:p>
            <a:pPr lvl="1"/>
            <a:r>
              <a:rPr lang="en-US" dirty="0" smtClean="0">
                <a:solidFill>
                  <a:srgbClr val="92D050"/>
                </a:solidFill>
              </a:rPr>
              <a:t>Percentage Closer Filtering </a:t>
            </a:r>
            <a:r>
              <a:rPr lang="en-US" dirty="0" smtClean="0"/>
              <a:t>for hard shadows with soft edges</a:t>
            </a:r>
          </a:p>
          <a:p>
            <a:pPr lvl="1"/>
            <a:r>
              <a:rPr lang="en-US" dirty="0" smtClean="0">
                <a:solidFill>
                  <a:srgbClr val="92D050"/>
                </a:solidFill>
              </a:rPr>
              <a:t>Variance Shadow Maps </a:t>
            </a:r>
            <a:r>
              <a:rPr lang="en-US" dirty="0" smtClean="0"/>
              <a:t>for very soft shadows</a:t>
            </a:r>
            <a:endParaRPr lang="en-US" dirty="0" smtClean="0">
              <a:solidFill>
                <a:srgbClr val="92D050"/>
              </a:solidFill>
            </a:endParaRPr>
          </a:p>
          <a:p>
            <a:r>
              <a:rPr lang="en-US" sz="3800" dirty="0" smtClean="0"/>
              <a:t>Which technique should I use to fix light bleeding?</a:t>
            </a:r>
          </a:p>
          <a:p>
            <a:pPr lvl="1"/>
            <a:r>
              <a:rPr lang="en-US" dirty="0" smtClean="0"/>
              <a:t>Hesitantly, </a:t>
            </a:r>
            <a:r>
              <a:rPr lang="en-US" dirty="0" smtClean="0">
                <a:solidFill>
                  <a:srgbClr val="92D050"/>
                </a:solidFill>
              </a:rPr>
              <a:t>Exponential Shadow Maps</a:t>
            </a:r>
          </a:p>
          <a:p>
            <a:r>
              <a:rPr lang="en-US" sz="3800" dirty="0" smtClean="0"/>
              <a:t>What more can I do to make my shadows better?</a:t>
            </a:r>
          </a:p>
          <a:p>
            <a:pPr lvl="1"/>
            <a:r>
              <a:rPr lang="en-US" dirty="0" smtClean="0"/>
              <a:t>Use ambient occlusion to approximate global illumination</a:t>
            </a:r>
          </a:p>
          <a:p>
            <a:pPr lvl="1"/>
            <a:r>
              <a:rPr lang="en-US" dirty="0" smtClean="0"/>
              <a:t>Screen space effects like depth of field and motion blur can help smooth shadow artifacts.</a:t>
            </a:r>
            <a:endParaRPr lang="en-US" dirty="0" smtClean="0"/>
          </a:p>
          <a:p>
            <a:pPr lvl="3"/>
            <a:endParaRPr lang="en-US" dirty="0" smtClean="0"/>
          </a:p>
          <a:p>
            <a:endParaRPr lang="en-US" dirty="0" smtClean="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457200" y="1600200"/>
            <a:ext cx="8229600" cy="4525963"/>
          </a:xfrm>
        </p:spPr>
        <p:txBody>
          <a:bodyPr/>
          <a:lstStyle/>
          <a:p>
            <a:r>
              <a:rPr lang="en-US" dirty="0" smtClean="0"/>
              <a:t>Every image credit leads to a valuable resource on that topic.</a:t>
            </a:r>
          </a:p>
          <a:p>
            <a:r>
              <a:rPr lang="en-US" dirty="0" smtClean="0"/>
              <a:t> I referenced the following books:</a:t>
            </a:r>
          </a:p>
          <a:p>
            <a:pPr lvl="1"/>
            <a:r>
              <a:rPr lang="en-US" i="1" dirty="0" smtClean="0"/>
              <a:t>Real-Time Rendering</a:t>
            </a:r>
            <a:r>
              <a:rPr lang="en-US" dirty="0" smtClean="0"/>
              <a:t>, Third Edition by </a:t>
            </a:r>
            <a:r>
              <a:rPr lang="en-US" dirty="0" err="1" smtClean="0"/>
              <a:t>Akenine-Moller</a:t>
            </a:r>
            <a:r>
              <a:rPr lang="en-US" dirty="0" smtClean="0"/>
              <a:t>, Haines, and Hoffman</a:t>
            </a:r>
          </a:p>
          <a:p>
            <a:pPr lvl="1"/>
            <a:r>
              <a:rPr lang="en-US" i="1" dirty="0" smtClean="0"/>
              <a:t>Real-Time Shadows</a:t>
            </a:r>
            <a:r>
              <a:rPr lang="en-US" dirty="0" smtClean="0"/>
              <a:t> by </a:t>
            </a:r>
            <a:r>
              <a:rPr lang="en-US" dirty="0" err="1" smtClean="0"/>
              <a:t>Eisemann</a:t>
            </a:r>
            <a:r>
              <a:rPr lang="en-US" dirty="0" smtClean="0"/>
              <a:t>, Schwarz, </a:t>
            </a:r>
            <a:r>
              <a:rPr lang="en-US" dirty="0" err="1" smtClean="0"/>
              <a:t>Assarsson</a:t>
            </a:r>
            <a:r>
              <a:rPr lang="en-US" dirty="0" smtClean="0"/>
              <a:t>, and </a:t>
            </a:r>
            <a:r>
              <a:rPr lang="en-US" dirty="0" err="1" smtClean="0"/>
              <a:t>Wimmer</a:t>
            </a:r>
            <a:endParaRPr lang="en-US"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Volumes</a:t>
            </a:r>
            <a:endParaRPr lang="en-US" dirty="0"/>
          </a:p>
        </p:txBody>
      </p:sp>
      <p:sp>
        <p:nvSpPr>
          <p:cNvPr id="3" name="Content Placeholder 2"/>
          <p:cNvSpPr>
            <a:spLocks noGrp="1"/>
          </p:cNvSpPr>
          <p:nvPr>
            <p:ph idx="1"/>
          </p:nvPr>
        </p:nvSpPr>
        <p:spPr/>
        <p:txBody>
          <a:bodyPr/>
          <a:lstStyle/>
          <a:p>
            <a:r>
              <a:rPr lang="en-US" dirty="0" smtClean="0"/>
              <a:t>Invented by Frank Crow in 1977</a:t>
            </a:r>
          </a:p>
          <a:p>
            <a:r>
              <a:rPr lang="en-US" dirty="0" smtClean="0"/>
              <a:t>Popularized by Doom 3 in 2005</a:t>
            </a:r>
          </a:p>
        </p:txBody>
      </p:sp>
      <p:pic>
        <p:nvPicPr>
          <p:cNvPr id="18434" name="Picture 2" descr="http://upload.wikimedia.org/wikipedia/en/0/07/Doom3shadows.jpg"/>
          <p:cNvPicPr>
            <a:picLocks noChangeAspect="1" noChangeArrowheads="1"/>
          </p:cNvPicPr>
          <p:nvPr/>
        </p:nvPicPr>
        <p:blipFill>
          <a:blip r:embed="rId2" cstate="print"/>
          <a:srcRect/>
          <a:stretch>
            <a:fillRect/>
          </a:stretch>
        </p:blipFill>
        <p:spPr bwMode="auto">
          <a:xfrm>
            <a:off x="1981200" y="2971800"/>
            <a:ext cx="4086445" cy="3067051"/>
          </a:xfrm>
          <a:prstGeom prst="rect">
            <a:avLst/>
          </a:prstGeom>
          <a:noFill/>
        </p:spPr>
      </p:pic>
      <p:sp>
        <p:nvSpPr>
          <p:cNvPr id="5" name="Rectangle 4"/>
          <p:cNvSpPr/>
          <p:nvPr/>
        </p:nvSpPr>
        <p:spPr>
          <a:xfrm>
            <a:off x="0" y="6581001"/>
            <a:ext cx="5943600" cy="276999"/>
          </a:xfrm>
          <a:prstGeom prst="rect">
            <a:avLst/>
          </a:prstGeom>
        </p:spPr>
        <p:txBody>
          <a:bodyPr wrap="square">
            <a:spAutoFit/>
          </a:bodyPr>
          <a:lstStyle/>
          <a:p>
            <a:r>
              <a:rPr lang="en-US" sz="1200" dirty="0" smtClean="0"/>
              <a:t>Doom 3 screenshot - </a:t>
            </a:r>
            <a:r>
              <a:rPr lang="en-US" sz="1200" dirty="0" smtClean="0">
                <a:hlinkClick r:id="rId3"/>
              </a:rPr>
              <a:t>http://en.wikipedia.org/wiki/File:Doom3shadows.jpg</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Shadow Volumes: </a:t>
            </a:r>
            <a:r>
              <a:rPr lang="en-US" sz="3600" dirty="0" smtClean="0">
                <a:solidFill>
                  <a:srgbClr val="FFC000"/>
                </a:solidFill>
              </a:rPr>
              <a:t>Basic Approach</a:t>
            </a:r>
            <a:endParaRPr lang="en-US" sz="3600" dirty="0">
              <a:solidFill>
                <a:srgbClr val="FFC000"/>
              </a:solidFill>
            </a:endParaRPr>
          </a:p>
        </p:txBody>
      </p:sp>
      <p:sp>
        <p:nvSpPr>
          <p:cNvPr id="3" name="Content Placeholder 2"/>
          <p:cNvSpPr>
            <a:spLocks noGrp="1"/>
          </p:cNvSpPr>
          <p:nvPr>
            <p:ph idx="1"/>
          </p:nvPr>
        </p:nvSpPr>
        <p:spPr>
          <a:xfrm>
            <a:off x="457200" y="1600200"/>
            <a:ext cx="8001000" cy="4525963"/>
          </a:xfrm>
        </p:spPr>
        <p:txBody>
          <a:bodyPr/>
          <a:lstStyle/>
          <a:p>
            <a:r>
              <a:rPr lang="en-US" sz="2400" dirty="0" smtClean="0"/>
              <a:t>For each triangle in the scene, project its edges to infinity along the direction of the light. </a:t>
            </a:r>
          </a:p>
          <a:p>
            <a:r>
              <a:rPr lang="en-US" sz="2400" dirty="0" smtClean="0"/>
              <a:t>This truncated pyramid is the shadow volume.</a:t>
            </a:r>
          </a:p>
          <a:p>
            <a:r>
              <a:rPr lang="en-US" sz="2400" dirty="0" smtClean="0"/>
              <a:t>Any part of the scene that lies inside the shadow volume is shadowed.</a:t>
            </a:r>
          </a:p>
          <a:p>
            <a:endParaRPr lang="en-US" dirty="0"/>
          </a:p>
        </p:txBody>
      </p:sp>
      <p:pic>
        <p:nvPicPr>
          <p:cNvPr id="20482" name="Picture 2" descr="http://www.sonic.net/~surdules/articles/cg_shadowvolumes/index_files/image002.gif"/>
          <p:cNvPicPr>
            <a:picLocks noChangeAspect="1" noChangeArrowheads="1"/>
          </p:cNvPicPr>
          <p:nvPr/>
        </p:nvPicPr>
        <p:blipFill>
          <a:blip r:embed="rId2" cstate="print"/>
          <a:srcRect/>
          <a:stretch>
            <a:fillRect/>
          </a:stretch>
        </p:blipFill>
        <p:spPr bwMode="auto">
          <a:xfrm>
            <a:off x="533400" y="4114800"/>
            <a:ext cx="4144978" cy="2300236"/>
          </a:xfrm>
          <a:prstGeom prst="rect">
            <a:avLst/>
          </a:prstGeom>
          <a:noFill/>
        </p:spPr>
      </p:pic>
      <p:pic>
        <p:nvPicPr>
          <p:cNvPr id="20484" name="Picture 4" descr="http://www.sonic.net/~surdules/articles/cg_shadowvolumes/index_files/image007.gif"/>
          <p:cNvPicPr>
            <a:picLocks noChangeAspect="1" noChangeArrowheads="1"/>
          </p:cNvPicPr>
          <p:nvPr/>
        </p:nvPicPr>
        <p:blipFill>
          <a:blip r:embed="rId3" cstate="print"/>
          <a:srcRect/>
          <a:stretch>
            <a:fillRect/>
          </a:stretch>
        </p:blipFill>
        <p:spPr bwMode="auto">
          <a:xfrm>
            <a:off x="5029200" y="4114800"/>
            <a:ext cx="3699745" cy="2314575"/>
          </a:xfrm>
          <a:prstGeom prst="rect">
            <a:avLst/>
          </a:prstGeom>
          <a:noFill/>
        </p:spPr>
      </p:pic>
      <p:sp>
        <p:nvSpPr>
          <p:cNvPr id="7" name="Rectangle 6"/>
          <p:cNvSpPr/>
          <p:nvPr/>
        </p:nvSpPr>
        <p:spPr>
          <a:xfrm>
            <a:off x="0" y="6581001"/>
            <a:ext cx="5638800" cy="276999"/>
          </a:xfrm>
          <a:prstGeom prst="rect">
            <a:avLst/>
          </a:prstGeom>
        </p:spPr>
        <p:txBody>
          <a:bodyPr wrap="square">
            <a:spAutoFit/>
          </a:bodyPr>
          <a:lstStyle/>
          <a:p>
            <a:r>
              <a:rPr lang="en-US" sz="1200" dirty="0" smtClean="0">
                <a:hlinkClick r:id="rId4"/>
              </a:rPr>
              <a:t>http://www.sonic.net/~surdules/articles/cg_shadowvolumes/index.html</a:t>
            </a:r>
            <a:endParaRPr lang="en-US" sz="1200" dirty="0"/>
          </a:p>
        </p:txBody>
      </p:sp>
      <p:sp>
        <p:nvSpPr>
          <p:cNvPr id="8" name="TextBox 7"/>
          <p:cNvSpPr txBox="1"/>
          <p:nvPr/>
        </p:nvSpPr>
        <p:spPr>
          <a:xfrm>
            <a:off x="1905000" y="3657600"/>
            <a:ext cx="1600200" cy="369332"/>
          </a:xfrm>
          <a:prstGeom prst="rect">
            <a:avLst/>
          </a:prstGeom>
          <a:noFill/>
        </p:spPr>
        <p:txBody>
          <a:bodyPr wrap="square" rtlCol="0">
            <a:spAutoFit/>
          </a:bodyPr>
          <a:lstStyle/>
          <a:p>
            <a:r>
              <a:rPr lang="en-US" dirty="0" smtClean="0">
                <a:solidFill>
                  <a:srgbClr val="FFC000"/>
                </a:solidFill>
              </a:rPr>
              <a:t>3D view</a:t>
            </a:r>
            <a:endParaRPr lang="en-US" dirty="0">
              <a:solidFill>
                <a:srgbClr val="FFC000"/>
              </a:solidFill>
            </a:endParaRPr>
          </a:p>
        </p:txBody>
      </p:sp>
      <p:sp>
        <p:nvSpPr>
          <p:cNvPr id="9" name="TextBox 8"/>
          <p:cNvSpPr txBox="1"/>
          <p:nvPr/>
        </p:nvSpPr>
        <p:spPr>
          <a:xfrm>
            <a:off x="6324600" y="3657600"/>
            <a:ext cx="1600200" cy="369332"/>
          </a:xfrm>
          <a:prstGeom prst="rect">
            <a:avLst/>
          </a:prstGeom>
          <a:noFill/>
        </p:spPr>
        <p:txBody>
          <a:bodyPr wrap="square" rtlCol="0">
            <a:spAutoFit/>
          </a:bodyPr>
          <a:lstStyle/>
          <a:p>
            <a:r>
              <a:rPr lang="en-US" dirty="0">
                <a:solidFill>
                  <a:srgbClr val="FFC000"/>
                </a:solidFill>
              </a:rPr>
              <a:t>2</a:t>
            </a:r>
            <a:r>
              <a:rPr lang="en-US" dirty="0" smtClean="0">
                <a:solidFill>
                  <a:srgbClr val="FFC000"/>
                </a:solidFill>
              </a:rPr>
              <a:t>D view</a:t>
            </a:r>
            <a:endParaRPr lang="en-US" dirty="0">
              <a:solidFill>
                <a:srgbClr val="FFC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700" dirty="0" smtClean="0"/>
              <a:t>Shadow Volumes: </a:t>
            </a:r>
            <a:r>
              <a:rPr lang="en-US" sz="4000" dirty="0" smtClean="0">
                <a:solidFill>
                  <a:srgbClr val="FFC000"/>
                </a:solidFill>
              </a:rPr>
              <a:t>Implementation</a:t>
            </a:r>
            <a:endParaRPr lang="en-US" dirty="0"/>
          </a:p>
        </p:txBody>
      </p:sp>
      <p:sp>
        <p:nvSpPr>
          <p:cNvPr id="3" name="Content Placeholder 2"/>
          <p:cNvSpPr>
            <a:spLocks noGrp="1"/>
          </p:cNvSpPr>
          <p:nvPr>
            <p:ph idx="1"/>
          </p:nvPr>
        </p:nvSpPr>
        <p:spPr>
          <a:xfrm>
            <a:off x="457200" y="1600200"/>
            <a:ext cx="7772400" cy="4876800"/>
          </a:xfrm>
        </p:spPr>
        <p:txBody>
          <a:bodyPr>
            <a:normAutofit fontScale="85000" lnSpcReduction="20000"/>
          </a:bodyPr>
          <a:lstStyle/>
          <a:p>
            <a:r>
              <a:rPr lang="en-US" sz="2000" dirty="0" smtClean="0"/>
              <a:t>Depth pre-pass: render the scene into the depth buffer. </a:t>
            </a:r>
          </a:p>
          <a:p>
            <a:r>
              <a:rPr lang="en-US" sz="2000" dirty="0" smtClean="0"/>
              <a:t>Render all shadow volumes</a:t>
            </a:r>
          </a:p>
          <a:p>
            <a:pPr lvl="1"/>
            <a:r>
              <a:rPr lang="en-US" sz="1900" dirty="0" smtClean="0"/>
              <a:t>If the shadow volume fragment passes the depth test:</a:t>
            </a:r>
          </a:p>
          <a:p>
            <a:pPr lvl="2"/>
            <a:r>
              <a:rPr lang="en-US" sz="1900" dirty="0" smtClean="0"/>
              <a:t>If the triangle is front-facing, increment the stencil buffer.</a:t>
            </a:r>
          </a:p>
          <a:p>
            <a:pPr lvl="2"/>
            <a:r>
              <a:rPr lang="en-US" sz="1900" dirty="0" smtClean="0"/>
              <a:t>If the triangle is back-facing, decrement the stencil buffer.</a:t>
            </a:r>
          </a:p>
          <a:p>
            <a:pPr lvl="1"/>
            <a:r>
              <a:rPr lang="en-US" sz="1900" dirty="0" smtClean="0"/>
              <a:t>If the value of the stencil buffer at a particular pixel is 0, then that pixel is not in shadow.</a:t>
            </a:r>
          </a:p>
          <a:p>
            <a:pPr lvl="1"/>
            <a:endParaRPr lang="en-US" sz="2000" dirty="0" smtClean="0"/>
          </a:p>
          <a:p>
            <a:pPr lvl="1"/>
            <a:endParaRPr lang="en-US" sz="20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100" dirty="0" smtClean="0"/>
              <a:t>Now render the scene again, enabling the color buffer.</a:t>
            </a:r>
          </a:p>
          <a:p>
            <a:pPr lvl="1"/>
            <a:r>
              <a:rPr lang="en-US" sz="2000" dirty="0" smtClean="0"/>
              <a:t>Use the stencil buffer as a mask. If the stencil buffer is greater than 0 for a particular fragment, discard the fragment</a:t>
            </a:r>
          </a:p>
          <a:p>
            <a:pPr lvl="1"/>
            <a:r>
              <a:rPr lang="en-US" sz="2000" dirty="0" smtClean="0"/>
              <a:t>Else, compute diffuse and specular lighting like usual</a:t>
            </a:r>
          </a:p>
          <a:p>
            <a:pPr lvl="1"/>
            <a:endParaRPr lang="en-US" sz="2000" dirty="0"/>
          </a:p>
        </p:txBody>
      </p:sp>
      <p:pic>
        <p:nvPicPr>
          <p:cNvPr id="21506" name="Picture 2" descr="C:\Users\Sean\Desktop\Capture2.jpg"/>
          <p:cNvPicPr>
            <a:picLocks noChangeAspect="1" noChangeArrowheads="1"/>
          </p:cNvPicPr>
          <p:nvPr/>
        </p:nvPicPr>
        <p:blipFill>
          <a:blip r:embed="rId2" cstate="print"/>
          <a:srcRect/>
          <a:stretch>
            <a:fillRect/>
          </a:stretch>
        </p:blipFill>
        <p:spPr bwMode="auto">
          <a:xfrm>
            <a:off x="1676400" y="3352800"/>
            <a:ext cx="4876800" cy="1939636"/>
          </a:xfrm>
          <a:prstGeom prst="rect">
            <a:avLst/>
          </a:prstGeom>
          <a:noFill/>
        </p:spPr>
      </p:pic>
      <p:sp>
        <p:nvSpPr>
          <p:cNvPr id="5" name="Rectangle 4"/>
          <p:cNvSpPr/>
          <p:nvPr/>
        </p:nvSpPr>
        <p:spPr>
          <a:xfrm>
            <a:off x="0" y="6581001"/>
            <a:ext cx="3378554" cy="276999"/>
          </a:xfrm>
          <a:prstGeom prst="rect">
            <a:avLst/>
          </a:prstGeom>
        </p:spPr>
        <p:txBody>
          <a:bodyPr wrap="none">
            <a:spAutoFit/>
          </a:bodyPr>
          <a:lstStyle/>
          <a:p>
            <a:r>
              <a:rPr lang="en-US" sz="1200" dirty="0" smtClean="0"/>
              <a:t>Image: Real-Time Shadows by </a:t>
            </a:r>
            <a:r>
              <a:rPr lang="en-US" sz="1200" dirty="0" err="1" smtClean="0"/>
              <a:t>Eisemann</a:t>
            </a:r>
            <a:r>
              <a:rPr lang="en-US" sz="1200" dirty="0" smtClean="0"/>
              <a:t> et al.</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Shadow Volumes: </a:t>
            </a:r>
            <a:r>
              <a:rPr lang="en-US" sz="3600" dirty="0" smtClean="0">
                <a:solidFill>
                  <a:srgbClr val="FFC000"/>
                </a:solidFill>
              </a:rPr>
              <a:t>Improvements</a:t>
            </a:r>
            <a:endParaRPr lang="en-US" dirty="0"/>
          </a:p>
        </p:txBody>
      </p:sp>
      <p:sp>
        <p:nvSpPr>
          <p:cNvPr id="3" name="Content Placeholder 2"/>
          <p:cNvSpPr>
            <a:spLocks noGrp="1"/>
          </p:cNvSpPr>
          <p:nvPr>
            <p:ph idx="1"/>
          </p:nvPr>
        </p:nvSpPr>
        <p:spPr/>
        <p:txBody>
          <a:bodyPr>
            <a:normAutofit/>
          </a:bodyPr>
          <a:lstStyle/>
          <a:p>
            <a:r>
              <a:rPr lang="en-US" sz="2200" dirty="0" smtClean="0"/>
              <a:t>What if camera originates in a shadow volume? Won’t the stencil values be wrong?</a:t>
            </a:r>
          </a:p>
          <a:p>
            <a:pPr lvl="1"/>
            <a:r>
              <a:rPr lang="en-US" sz="2200" dirty="0" smtClean="0"/>
              <a:t>Use z-fail (</a:t>
            </a:r>
            <a:r>
              <a:rPr lang="en-US" sz="2200" dirty="0" err="1" smtClean="0"/>
              <a:t>Carmack’s</a:t>
            </a:r>
            <a:r>
              <a:rPr lang="en-US" sz="2200" dirty="0" smtClean="0"/>
              <a:t> Reverse): If a shadow volume </a:t>
            </a:r>
            <a:r>
              <a:rPr lang="en-US" sz="2200" i="1" dirty="0" smtClean="0">
                <a:solidFill>
                  <a:srgbClr val="FFC000"/>
                </a:solidFill>
              </a:rPr>
              <a:t>fails</a:t>
            </a:r>
            <a:r>
              <a:rPr lang="en-US" sz="2200" dirty="0" smtClean="0"/>
              <a:t> the depth test, </a:t>
            </a:r>
            <a:r>
              <a:rPr lang="en-US" sz="2200" i="1" dirty="0" smtClean="0">
                <a:solidFill>
                  <a:srgbClr val="FFC000"/>
                </a:solidFill>
              </a:rPr>
              <a:t>increment</a:t>
            </a:r>
            <a:r>
              <a:rPr lang="en-US" sz="2200" dirty="0" smtClean="0"/>
              <a:t> stencil value if back-facing and </a:t>
            </a:r>
            <a:r>
              <a:rPr lang="en-US" sz="2200" i="1" dirty="0" smtClean="0">
                <a:solidFill>
                  <a:srgbClr val="FFC000"/>
                </a:solidFill>
              </a:rPr>
              <a:t>decrement</a:t>
            </a:r>
            <a:r>
              <a:rPr lang="en-US" sz="2200" dirty="0" smtClean="0"/>
              <a:t> stencil value if front-facing.</a:t>
            </a:r>
          </a:p>
          <a:p>
            <a:r>
              <a:rPr lang="en-US" sz="2200" dirty="0" smtClean="0"/>
              <a:t>Use the geometry shader to create shadow volumes easily on the GPU.</a:t>
            </a:r>
          </a:p>
          <a:p>
            <a:pPr lvl="1"/>
            <a:r>
              <a:rPr lang="en-US" sz="1800" dirty="0" smtClean="0"/>
              <a:t>Emit triangle primitives for the shadow volume front cap, sides, and  back cap.</a:t>
            </a:r>
          </a:p>
          <a:p>
            <a:r>
              <a:rPr lang="en-US" sz="2200" dirty="0" smtClean="0"/>
              <a:t>Create shadow volumes from simplified meshes</a:t>
            </a:r>
          </a:p>
          <a:p>
            <a:r>
              <a:rPr lang="en-US" sz="2200" dirty="0" smtClean="0"/>
              <a:t>Use occlusion culling to reduce the number of shadow volumes that need to be created.</a:t>
            </a:r>
            <a:endParaRPr lang="en-US" dirty="0" smtClean="0"/>
          </a:p>
          <a:p>
            <a:pPr lvl="1"/>
            <a:endParaRPr lang="en-US" sz="1800" dirty="0" smtClean="0"/>
          </a:p>
        </p:txBody>
      </p:sp>
      <p:sp>
        <p:nvSpPr>
          <p:cNvPr id="4" name="Rectangle 3"/>
          <p:cNvSpPr/>
          <p:nvPr/>
        </p:nvSpPr>
        <p:spPr>
          <a:xfrm>
            <a:off x="0" y="6581001"/>
            <a:ext cx="5715000" cy="276999"/>
          </a:xfrm>
          <a:prstGeom prst="rect">
            <a:avLst/>
          </a:prstGeom>
        </p:spPr>
        <p:txBody>
          <a:bodyPr wrap="square">
            <a:spAutoFit/>
          </a:bodyPr>
          <a:lstStyle/>
          <a:p>
            <a:r>
              <a:rPr lang="en-US" sz="1200" dirty="0" smtClean="0">
                <a:hlinkClick r:id="rId2"/>
              </a:rPr>
              <a:t>http://http.developer.nvidia.com/GPUGems3/gpugems3_ch11.html</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Shadow Maps</a:t>
            </a:r>
            <a:endParaRPr lang="en-US" sz="4800" dirty="0"/>
          </a:p>
        </p:txBody>
      </p:sp>
      <p:sp>
        <p:nvSpPr>
          <p:cNvPr id="3" name="Content Placeholder 2"/>
          <p:cNvSpPr>
            <a:spLocks noGrp="1"/>
          </p:cNvSpPr>
          <p:nvPr>
            <p:ph idx="1"/>
          </p:nvPr>
        </p:nvSpPr>
        <p:spPr/>
        <p:txBody>
          <a:bodyPr/>
          <a:lstStyle/>
          <a:p>
            <a:r>
              <a:rPr lang="en-US" sz="2400" dirty="0" smtClean="0"/>
              <a:t>Invented by Lance Williams in 1978</a:t>
            </a:r>
          </a:p>
          <a:p>
            <a:pPr marL="420624" lvl="1" indent="-384048">
              <a:buSzPct val="80000"/>
              <a:buFont typeface="Wingdings 2"/>
              <a:buChar char=""/>
            </a:pPr>
            <a:r>
              <a:rPr lang="en-US" sz="2400" dirty="0" smtClean="0"/>
              <a:t>Very popular. The dominant technique in today’s video games.</a:t>
            </a:r>
          </a:p>
          <a:p>
            <a:endParaRPr lang="en-US" dirty="0" smtClean="0"/>
          </a:p>
          <a:p>
            <a:endParaRPr lang="en-US" dirty="0"/>
          </a:p>
        </p:txBody>
      </p:sp>
      <p:pic>
        <p:nvPicPr>
          <p:cNvPr id="22536" name="Picture 8" descr="http://www.geforce.com/Active/en_US/shared/images/guides/bf3-tweak/41_Shadows_Low.jpg"/>
          <p:cNvPicPr>
            <a:picLocks noChangeAspect="1" noChangeArrowheads="1"/>
          </p:cNvPicPr>
          <p:nvPr/>
        </p:nvPicPr>
        <p:blipFill>
          <a:blip r:embed="rId2" cstate="print"/>
          <a:srcRect/>
          <a:stretch>
            <a:fillRect/>
          </a:stretch>
        </p:blipFill>
        <p:spPr bwMode="auto">
          <a:xfrm>
            <a:off x="1600200" y="2971800"/>
            <a:ext cx="5608320" cy="3505200"/>
          </a:xfrm>
          <a:prstGeom prst="rect">
            <a:avLst/>
          </a:prstGeom>
          <a:noFill/>
        </p:spPr>
      </p:pic>
      <p:sp>
        <p:nvSpPr>
          <p:cNvPr id="11" name="Rectangle 10"/>
          <p:cNvSpPr/>
          <p:nvPr/>
        </p:nvSpPr>
        <p:spPr>
          <a:xfrm>
            <a:off x="0" y="6581001"/>
            <a:ext cx="9372600" cy="276999"/>
          </a:xfrm>
          <a:prstGeom prst="rect">
            <a:avLst/>
          </a:prstGeom>
        </p:spPr>
        <p:txBody>
          <a:bodyPr wrap="square">
            <a:spAutoFit/>
          </a:bodyPr>
          <a:lstStyle/>
          <a:p>
            <a:r>
              <a:rPr lang="en-US" sz="1200" dirty="0" smtClean="0"/>
              <a:t>Battlefield 3 screenshot: </a:t>
            </a:r>
            <a:r>
              <a:rPr lang="en-US" sz="1200" dirty="0" smtClean="0">
                <a:hlinkClick r:id="rId3"/>
              </a:rPr>
              <a:t>http://www.geforce.com/Active/en_US/shared/images/guides/bf3-tweak/41_Shadows_Low.jpg</a:t>
            </a:r>
            <a:endParaRPr lang="en-US" sz="1200" dirty="0"/>
          </a:p>
        </p:txBody>
      </p:sp>
    </p:spTree>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1703</TotalTime>
  <Words>2008</Words>
  <Application>Microsoft Office PowerPoint</Application>
  <PresentationFormat>On-screen Show (4:3)</PresentationFormat>
  <Paragraphs>305</Paragraphs>
  <Slides>44</Slides>
  <Notes>2</Notes>
  <HiddenSlides>0</HiddenSlides>
  <MMClips>2</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Technic</vt:lpstr>
      <vt:lpstr>Shadows </vt:lpstr>
      <vt:lpstr>Hard shadows</vt:lpstr>
      <vt:lpstr>Soft shadows </vt:lpstr>
      <vt:lpstr>Common Shadow Techniques</vt:lpstr>
      <vt:lpstr>Shadow Volumes</vt:lpstr>
      <vt:lpstr>Shadow Volumes: Basic Approach</vt:lpstr>
      <vt:lpstr>Shadow Volumes: Implementation</vt:lpstr>
      <vt:lpstr>Shadow Volumes: Improvements</vt:lpstr>
      <vt:lpstr>Shadow Maps</vt:lpstr>
      <vt:lpstr>Basic Approach</vt:lpstr>
      <vt:lpstr>Light Types</vt:lpstr>
      <vt:lpstr>Basic Shadow Mapping Problems</vt:lpstr>
      <vt:lpstr>Projective Aliasing</vt:lpstr>
      <vt:lpstr>Projective Aliasing</vt:lpstr>
      <vt:lpstr>Depth Bias</vt:lpstr>
      <vt:lpstr>Depth Bias</vt:lpstr>
      <vt:lpstr>Depth Bias</vt:lpstr>
      <vt:lpstr>Depth Bias</vt:lpstr>
      <vt:lpstr>Other Improvements</vt:lpstr>
      <vt:lpstr>Texture Resolution</vt:lpstr>
      <vt:lpstr>Perspective Aliasing</vt:lpstr>
      <vt:lpstr>Advanced Shadow Mapping </vt:lpstr>
      <vt:lpstr>Advanced Shadow Mapping </vt:lpstr>
      <vt:lpstr>Perspective Shadow Maps</vt:lpstr>
      <vt:lpstr>Light Space Perspective Shadow Maps</vt:lpstr>
      <vt:lpstr>Logarithmic Perspective Shadow Maps</vt:lpstr>
      <vt:lpstr>Results</vt:lpstr>
      <vt:lpstr>Slide 28</vt:lpstr>
      <vt:lpstr>Slide 29</vt:lpstr>
      <vt:lpstr>Cascaded Shadow Maps</vt:lpstr>
      <vt:lpstr>How to chose the partitions?</vt:lpstr>
      <vt:lpstr>How to chose the partitions?</vt:lpstr>
      <vt:lpstr>Results</vt:lpstr>
      <vt:lpstr>Smoothing Hard Shadows</vt:lpstr>
      <vt:lpstr>Linear Filtering</vt:lpstr>
      <vt:lpstr>Percentage Closer Filtering</vt:lpstr>
      <vt:lpstr>Percentage Closer Filtering</vt:lpstr>
      <vt:lpstr>Variance Shadow Maps</vt:lpstr>
      <vt:lpstr>Variance Shadow Maps</vt:lpstr>
      <vt:lpstr>Variance Shadow Maps</vt:lpstr>
      <vt:lpstr>Variance Shadow Maps</vt:lpstr>
      <vt:lpstr>Variance Shadow Maps</vt:lpstr>
      <vt:lpstr>What does the industry do?</vt:lpstr>
      <vt:lpstr>Resources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Shadows</dc:title>
  <dc:creator>Sean</dc:creator>
  <cp:lastModifiedBy>Sean</cp:lastModifiedBy>
  <cp:revision>169</cp:revision>
  <dcterms:created xsi:type="dcterms:W3CDTF">2012-10-21T22:36:35Z</dcterms:created>
  <dcterms:modified xsi:type="dcterms:W3CDTF">2012-10-24T07:36:58Z</dcterms:modified>
</cp:coreProperties>
</file>